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48" r:id="rId2"/>
    <p:sldMasterId id="2147483659" r:id="rId3"/>
  </p:sldMasterIdLst>
  <p:notesMasterIdLst>
    <p:notesMasterId r:id="rId41"/>
  </p:notesMasterIdLst>
  <p:sldIdLst>
    <p:sldId id="319" r:id="rId4"/>
    <p:sldId id="323" r:id="rId5"/>
    <p:sldId id="375" r:id="rId6"/>
    <p:sldId id="326" r:id="rId7"/>
    <p:sldId id="392" r:id="rId8"/>
    <p:sldId id="391" r:id="rId9"/>
    <p:sldId id="327" r:id="rId10"/>
    <p:sldId id="329" r:id="rId11"/>
    <p:sldId id="330" r:id="rId12"/>
    <p:sldId id="358" r:id="rId13"/>
    <p:sldId id="331" r:id="rId14"/>
    <p:sldId id="332" r:id="rId15"/>
    <p:sldId id="333" r:id="rId16"/>
    <p:sldId id="334" r:id="rId17"/>
    <p:sldId id="314" r:id="rId18"/>
    <p:sldId id="393" r:id="rId19"/>
    <p:sldId id="377" r:id="rId20"/>
    <p:sldId id="378" r:id="rId21"/>
    <p:sldId id="381" r:id="rId22"/>
    <p:sldId id="372" r:id="rId23"/>
    <p:sldId id="373" r:id="rId24"/>
    <p:sldId id="340" r:id="rId25"/>
    <p:sldId id="341" r:id="rId26"/>
    <p:sldId id="342" r:id="rId27"/>
    <p:sldId id="348" r:id="rId28"/>
    <p:sldId id="383" r:id="rId29"/>
    <p:sldId id="390" r:id="rId30"/>
    <p:sldId id="384" r:id="rId31"/>
    <p:sldId id="387" r:id="rId32"/>
    <p:sldId id="343" r:id="rId33"/>
    <p:sldId id="394" r:id="rId34"/>
    <p:sldId id="374" r:id="rId35"/>
    <p:sldId id="344" r:id="rId36"/>
    <p:sldId id="345" r:id="rId37"/>
    <p:sldId id="346" r:id="rId38"/>
    <p:sldId id="389" r:id="rId39"/>
    <p:sldId id="35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7423" userDrawn="1">
          <p15:clr>
            <a:srgbClr val="A4A3A4"/>
          </p15:clr>
        </p15:guide>
        <p15:guide id="3" orient="horz" pos="43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00"/>
    <a:srgbClr val="F8D700"/>
    <a:srgbClr val="8CC63F"/>
    <a:srgbClr val="39B54A"/>
    <a:srgbClr val="FFA000"/>
    <a:srgbClr val="EE5B01"/>
    <a:srgbClr val="C1272D"/>
    <a:srgbClr val="FBB03B"/>
    <a:srgbClr val="FD3A57"/>
    <a:srgbClr val="F15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0"/>
    <p:restoredTop sz="95037" autoAdjust="0"/>
  </p:normalViewPr>
  <p:slideViewPr>
    <p:cSldViewPr snapToGrid="0" snapToObjects="1" showGuides="1">
      <p:cViewPr>
        <p:scale>
          <a:sx n="65" d="100"/>
          <a:sy n="65" d="100"/>
        </p:scale>
        <p:origin x="952" y="688"/>
      </p:cViewPr>
      <p:guideLst>
        <p:guide orient="horz" pos="3838"/>
        <p:guide pos="7423"/>
        <p:guide orient="horz" pos="43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/Users/IMCO/Downloads/Gra&#769;ficas%20y%20resultados%20%20(3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localhost/Users/IMCO/Downloads/Gra&#769;ficas%20y%20resultados%20%20(5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IMCO/Downloads/Gra&#769;ficas%20y%20resultados%20%20(4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/Users/IMCO/Downloads/Gra&#769;ficas%20y%20resultados%20%20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IMCO/Downloads/Gra&#769;ficas%20y%20resultados%20%20(4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IMCO/Downloads/Gra&#769;ficas%20y%20resultados%20%20(4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localhost/Users/IMCO/Downloads/Gra&#769;ficas%20y%20resultados%20%20(4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localhost/Users/IMCO/Downloads/Gra&#769;ficas%20y%20resultados%20%20(5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localhost/Users/IMCO/Downloads/Gra&#769;ficas%20y%20resultados%20%20(5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localhost/Users/IMCO/Downloads/Gra&#769;ficas%20y%20resultados%20%20(5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9B54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rgbClr val="8CC6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9"/>
            <c:bubble3D val="0"/>
            <c:spPr>
              <a:solidFill>
                <a:srgbClr val="F8D7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3"/>
            <c:bubble3D val="0"/>
            <c:spPr>
              <a:solidFill>
                <a:srgbClr val="88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'4. Resultados_Ley'!$D$2:$D$36</c:f>
              <c:numCache>
                <c:formatCode>General</c:formatCode>
                <c:ptCount val="35"/>
                <c:pt idx="0">
                  <c:v>21.0</c:v>
                </c:pt>
                <c:pt idx="21">
                  <c:v>8.0</c:v>
                </c:pt>
                <c:pt idx="29">
                  <c:v>1.0</c:v>
                </c:pt>
                <c:pt idx="33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9B54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'1. Resultados_Const '!$D$2:$D$36</c:f>
              <c:numCache>
                <c:formatCode>General</c:formatCode>
                <c:ptCount val="35"/>
                <c:pt idx="0">
                  <c:v>22.0</c:v>
                </c:pt>
                <c:pt idx="22">
                  <c:v>8.0</c:v>
                </c:pt>
                <c:pt idx="30">
                  <c:v>1.0</c:v>
                </c:pt>
                <c:pt idx="3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9B54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rgbClr val="8CC6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'1. Resultados_Const '!$D$2:$D$36</c:f>
              <c:numCache>
                <c:formatCode>General</c:formatCode>
                <c:ptCount val="35"/>
                <c:pt idx="0">
                  <c:v>22.0</c:v>
                </c:pt>
                <c:pt idx="22">
                  <c:v>8.0</c:v>
                </c:pt>
                <c:pt idx="30">
                  <c:v>1.0</c:v>
                </c:pt>
                <c:pt idx="3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9B54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rgbClr val="8CC6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0"/>
            <c:bubble3D val="0"/>
            <c:spPr>
              <a:solidFill>
                <a:srgbClr val="F8D7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'1. Resultados_Const '!$D$2:$D$36</c:f>
              <c:numCache>
                <c:formatCode>General</c:formatCode>
                <c:ptCount val="35"/>
                <c:pt idx="0">
                  <c:v>22.0</c:v>
                </c:pt>
                <c:pt idx="22">
                  <c:v>8.0</c:v>
                </c:pt>
                <c:pt idx="30">
                  <c:v>1.0</c:v>
                </c:pt>
                <c:pt idx="3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9B54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rgbClr val="8CC6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0"/>
            <c:bubble3D val="0"/>
            <c:spPr>
              <a:solidFill>
                <a:srgbClr val="F8D7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3"/>
            <c:bubble3D val="0"/>
            <c:spPr>
              <a:solidFill>
                <a:srgbClr val="C1272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'1. Resultados_Const '!$D$2:$D$36</c:f>
              <c:numCache>
                <c:formatCode>General</c:formatCode>
                <c:ptCount val="35"/>
                <c:pt idx="0">
                  <c:v>22.0</c:v>
                </c:pt>
                <c:pt idx="22">
                  <c:v>8.0</c:v>
                </c:pt>
                <c:pt idx="30">
                  <c:v>1.0</c:v>
                </c:pt>
                <c:pt idx="3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9B54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9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'4. Resultados_Ley'!$D$2:$D$36</c:f>
              <c:numCache>
                <c:formatCode>General</c:formatCode>
                <c:ptCount val="35"/>
                <c:pt idx="0">
                  <c:v>21.0</c:v>
                </c:pt>
                <c:pt idx="21">
                  <c:v>8.0</c:v>
                </c:pt>
                <c:pt idx="29">
                  <c:v>1.0</c:v>
                </c:pt>
                <c:pt idx="33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9B54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rgbClr val="8CC6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9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'4. Resultados_Ley'!$D$2:$D$36</c:f>
              <c:numCache>
                <c:formatCode>General</c:formatCode>
                <c:ptCount val="35"/>
                <c:pt idx="0">
                  <c:v>21.0</c:v>
                </c:pt>
                <c:pt idx="21">
                  <c:v>8.0</c:v>
                </c:pt>
                <c:pt idx="29">
                  <c:v>1.0</c:v>
                </c:pt>
                <c:pt idx="33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9B54A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rgbClr val="8CC63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9"/>
            <c:bubble3D val="0"/>
            <c:spPr>
              <a:solidFill>
                <a:srgbClr val="F8D7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val>
            <c:numRef>
              <c:f>'4. Resultados_Ley'!$D$2:$D$36</c:f>
              <c:numCache>
                <c:formatCode>General</c:formatCode>
                <c:ptCount val="35"/>
                <c:pt idx="0">
                  <c:v>21.0</c:v>
                </c:pt>
                <c:pt idx="21">
                  <c:v>8.0</c:v>
                </c:pt>
                <c:pt idx="29">
                  <c:v>1.0</c:v>
                </c:pt>
                <c:pt idx="33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1E2E5-8964-024A-8117-EC838D7755EF}" type="datetimeFigureOut">
              <a:rPr lang="en-US" smtClean="0"/>
              <a:t>7/19/17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6440-A0AF-CC4A-85CD-6B4BE4B52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6440-A0AF-CC4A-85CD-6B4BE4B52D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2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6440-A0AF-CC4A-85CD-6B4BE4B52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6440-A0AF-CC4A-85CD-6B4BE4B52D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1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6440-A0AF-CC4A-85CD-6B4BE4B52D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86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6440-A0AF-CC4A-85CD-6B4BE4B52D8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192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93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98" y="145498"/>
            <a:ext cx="117094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" y="6193971"/>
            <a:ext cx="11696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2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EC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300" y="145498"/>
            <a:ext cx="11709400" cy="44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" y="6193971"/>
            <a:ext cx="11696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43B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98" y="145498"/>
            <a:ext cx="117094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" y="6193971"/>
            <a:ext cx="11696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58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FA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98" y="145498"/>
            <a:ext cx="117094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" y="6193971"/>
            <a:ext cx="11696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8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D3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98" y="145498"/>
            <a:ext cx="117094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" y="6193971"/>
            <a:ext cx="11696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1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4C6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98" y="145498"/>
            <a:ext cx="117094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" y="6193971"/>
            <a:ext cx="11696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4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4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98" y="145498"/>
            <a:ext cx="117094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" y="6193971"/>
            <a:ext cx="11696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ECF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300" y="145498"/>
            <a:ext cx="11709400" cy="444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" y="6193971"/>
            <a:ext cx="11696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6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43BF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98" y="145498"/>
            <a:ext cx="117094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" y="6193971"/>
            <a:ext cx="11696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8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FA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98" y="145498"/>
            <a:ext cx="117094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" y="6193971"/>
            <a:ext cx="11696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2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D3A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98" y="145498"/>
            <a:ext cx="117094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" y="6193971"/>
            <a:ext cx="11696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9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4C6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398" y="145498"/>
            <a:ext cx="117094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50" y="6193971"/>
            <a:ext cx="116967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9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2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06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chart" Target="../charts/chart1.xml"/><Relationship Id="rId11" Type="http://schemas.openxmlformats.org/officeDocument/2006/relationships/chart" Target="../charts/chart2.xml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0.emf"/><Relationship Id="rId10" Type="http://schemas.openxmlformats.org/officeDocument/2006/relationships/chart" Target="../charts/chart3.xml"/><Relationship Id="rId11" Type="http://schemas.openxmlformats.org/officeDocument/2006/relationships/chart" Target="../charts/chart4.xml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0.emf"/><Relationship Id="rId10" Type="http://schemas.openxmlformats.org/officeDocument/2006/relationships/chart" Target="../charts/chart5.xml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0.emf"/><Relationship Id="rId9" Type="http://schemas.openxmlformats.org/officeDocument/2006/relationships/image" Target="../media/image17.emf"/><Relationship Id="rId10" Type="http://schemas.openxmlformats.org/officeDocument/2006/relationships/chart" Target="../charts/chart6.xml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0.emf"/><Relationship Id="rId10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0" Type="http://schemas.openxmlformats.org/officeDocument/2006/relationships/image" Target="../media/image17.emf"/><Relationship Id="rId11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0.emf"/><Relationship Id="rId10" Type="http://schemas.openxmlformats.org/officeDocument/2006/relationships/chart" Target="../charts/chart10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imco.org.mx/politica_buen_gobierno/lanzamiento-de-la-ley-modelo-del-sistema-local-anticorrupcion" TargetMode="External"/><Relationship Id="rId3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2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632" y="588773"/>
            <a:ext cx="6723340" cy="646331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es-ES_tradnl" sz="3600" b="1" spc="3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METODOLOGÍA GENERAL</a:t>
            </a:r>
            <a:endParaRPr lang="es-ES_tradnl" sz="3600" b="1" spc="3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632" y="1528490"/>
            <a:ext cx="1183744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FD3A57"/>
                </a:solidFill>
                <a:latin typeface="Arial" charset="0"/>
                <a:ea typeface="Arial" charset="0"/>
                <a:cs typeface="Arial" charset="0"/>
              </a:rPr>
              <a:t>El procedimiento para obtener la información legislativa de los estados fue la siguiente: </a:t>
            </a:r>
          </a:p>
          <a:p>
            <a:endParaRPr lang="es-ES_tradnl" sz="2800" dirty="0" smtClean="0">
              <a:latin typeface="Arial" charset="0"/>
              <a:ea typeface="Arial" charset="0"/>
              <a:cs typeface="Arial" charset="0"/>
            </a:endParaRPr>
          </a:p>
          <a:p>
            <a:pPr marL="361950" indent="-361950">
              <a:buAutoNum type="arabicPeriod"/>
            </a:pPr>
            <a:r>
              <a:rPr lang="es-ES_tradnl" sz="2800" dirty="0" smtClean="0">
                <a:latin typeface="Arial" charset="0"/>
                <a:ea typeface="Arial" charset="0"/>
                <a:cs typeface="Arial" charset="0"/>
              </a:rPr>
              <a:t>Revisar </a:t>
            </a:r>
            <a:r>
              <a:rPr lang="es-ES_tradnl" sz="2800" dirty="0">
                <a:latin typeface="Arial" charset="0"/>
                <a:ea typeface="Arial" charset="0"/>
                <a:cs typeface="Arial" charset="0"/>
              </a:rPr>
              <a:t>gacetas parlamentarias que se encuentran en línea de </a:t>
            </a:r>
            <a:r>
              <a:rPr lang="es-ES_tradnl" sz="2800" dirty="0" smtClean="0">
                <a:latin typeface="Arial" charset="0"/>
                <a:ea typeface="Arial" charset="0"/>
                <a:cs typeface="Arial" charset="0"/>
              </a:rPr>
              <a:t>los 32 congresos locales </a:t>
            </a:r>
          </a:p>
          <a:p>
            <a:pPr marL="361950" indent="-361950">
              <a:buAutoNum type="arabicPeriod"/>
            </a:pPr>
            <a:endParaRPr lang="es-ES_tradnl" sz="2800" dirty="0">
              <a:latin typeface="Arial" charset="0"/>
              <a:ea typeface="Arial" charset="0"/>
              <a:cs typeface="Arial" charset="0"/>
            </a:endParaRPr>
          </a:p>
          <a:p>
            <a:pPr marL="361950" indent="-361950">
              <a:buAutoNum type="arabicPeriod"/>
            </a:pPr>
            <a:r>
              <a:rPr lang="es-ES_tradnl" sz="2800" dirty="0" smtClean="0">
                <a:latin typeface="Arial" charset="0"/>
                <a:ea typeface="Arial" charset="0"/>
                <a:cs typeface="Arial" charset="0"/>
              </a:rPr>
              <a:t>Se envió </a:t>
            </a:r>
            <a:r>
              <a:rPr lang="es-ES_tradnl" sz="2800" dirty="0">
                <a:latin typeface="Arial" charset="0"/>
                <a:ea typeface="Arial" charset="0"/>
                <a:cs typeface="Arial" charset="0"/>
              </a:rPr>
              <a:t>correo electrónico a tres funcionarios de cada </a:t>
            </a:r>
            <a:r>
              <a:rPr lang="es-ES_tradnl" sz="2800" dirty="0" smtClean="0">
                <a:latin typeface="Arial" charset="0"/>
                <a:ea typeface="Arial" charset="0"/>
                <a:cs typeface="Arial" charset="0"/>
              </a:rPr>
              <a:t>congreso</a:t>
            </a:r>
          </a:p>
          <a:p>
            <a:pPr marL="361950" indent="-361950">
              <a:buAutoNum type="arabicPeriod"/>
            </a:pPr>
            <a:endParaRPr lang="es-ES_tradnl" sz="2800" dirty="0" smtClean="0">
              <a:latin typeface="Arial" charset="0"/>
              <a:ea typeface="Arial" charset="0"/>
              <a:cs typeface="Arial" charset="0"/>
            </a:endParaRPr>
          </a:p>
          <a:p>
            <a:pPr marL="361950" indent="-361950">
              <a:buAutoNum type="arabicPeriod"/>
            </a:pPr>
            <a:r>
              <a:rPr lang="es-ES_tradnl" sz="2800" dirty="0" smtClean="0">
                <a:latin typeface="Arial" charset="0"/>
                <a:ea typeface="Arial" charset="0"/>
                <a:cs typeface="Arial" charset="0"/>
              </a:rPr>
              <a:t>Como último recurso, se les contactó por teléfono</a:t>
            </a:r>
          </a:p>
        </p:txBody>
      </p:sp>
    </p:spTree>
    <p:extLst>
      <p:ext uri="{BB962C8B-B14F-4D97-AF65-F5344CB8AC3E}">
        <p14:creationId xmlns:p14="http://schemas.microsoft.com/office/powerpoint/2010/main" val="9571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246" y="1691619"/>
            <a:ext cx="3130378" cy="4173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2632" y="1197688"/>
            <a:ext cx="8219390" cy="646331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es-ES_tradnl" sz="3600" b="1" spc="3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SEMÁFORO ANTICORRUPCIÓN: </a:t>
            </a:r>
            <a:endParaRPr lang="es-ES_tradnl" sz="3600" b="1" spc="3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7344" y="3019924"/>
            <a:ext cx="179026" cy="179026"/>
          </a:xfrm>
          <a:prstGeom prst="ellipse">
            <a:avLst/>
          </a:prstGeom>
          <a:solidFill>
            <a:srgbClr val="56D3B7"/>
          </a:solidFill>
          <a:ln w="38100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4160" y="2719165"/>
            <a:ext cx="111174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Apegado al material legislativo</a:t>
            </a:r>
          </a:p>
          <a:p>
            <a:pPr>
              <a:lnSpc>
                <a:spcPct val="150000"/>
              </a:lnSpc>
            </a:pPr>
            <a:r>
              <a:rPr lang="es-ES_tradnl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Diseño de la metodología de evaluación</a:t>
            </a:r>
          </a:p>
          <a:p>
            <a:pPr>
              <a:lnSpc>
                <a:spcPct val="150000"/>
              </a:lnSpc>
            </a:pPr>
            <a:r>
              <a:rPr lang="es-ES_tradnl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Criterios equivalentes al modelo del Sistema Nacional Anticorrupción</a:t>
            </a:r>
          </a:p>
          <a:p>
            <a:pPr>
              <a:lnSpc>
                <a:spcPct val="150000"/>
              </a:lnSpc>
            </a:pPr>
            <a:r>
              <a:rPr lang="es-ES_tradnl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Seguimiento de la creación de las leyes de los </a:t>
            </a:r>
            <a:r>
              <a:rPr lang="es-ES_tradnl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SLA</a:t>
            </a:r>
            <a:endParaRPr lang="es-ES_tradnl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632" y="1939093"/>
            <a:ext cx="7935184" cy="646331"/>
          </a:xfrm>
          <a:prstGeom prst="rect">
            <a:avLst/>
          </a:prstGeom>
          <a:solidFill>
            <a:srgbClr val="ECF1F4"/>
          </a:solidFill>
        </p:spPr>
        <p:txBody>
          <a:bodyPr wrap="square">
            <a:spAutoFit/>
          </a:bodyPr>
          <a:lstStyle/>
          <a:p>
            <a:r>
              <a:rPr lang="es-ES_tradnl" sz="3600" b="1" spc="3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UN REPORTE MÁS COMPLETO</a:t>
            </a:r>
            <a:endParaRPr lang="es-ES_tradnl" sz="3600" b="1" spc="3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7344" y="3672293"/>
            <a:ext cx="179026" cy="179026"/>
          </a:xfrm>
          <a:prstGeom prst="ellipse">
            <a:avLst/>
          </a:prstGeom>
          <a:solidFill>
            <a:srgbClr val="56D3B7"/>
          </a:solidFill>
          <a:ln w="38100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7344" y="4312013"/>
            <a:ext cx="179026" cy="179026"/>
          </a:xfrm>
          <a:prstGeom prst="ellipse">
            <a:avLst/>
          </a:prstGeom>
          <a:solidFill>
            <a:srgbClr val="56D3B7"/>
          </a:solidFill>
          <a:ln w="38100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7344" y="4948358"/>
            <a:ext cx="179026" cy="179026"/>
          </a:xfrm>
          <a:prstGeom prst="ellipse">
            <a:avLst/>
          </a:prstGeom>
          <a:solidFill>
            <a:srgbClr val="56D3B7"/>
          </a:solidFill>
          <a:ln w="38100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630" y="588773"/>
            <a:ext cx="11709987" cy="607859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es-ES" sz="3350" b="1" spc="3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SEMÁFORO DE </a:t>
            </a:r>
            <a:r>
              <a:rPr lang="es-ES" sz="3350" b="1" spc="30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LA REFORMA CONSTITUCIONAL</a:t>
            </a:r>
            <a:endParaRPr lang="es-ES_tradnl" sz="3350" b="1" spc="3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632" y="1704714"/>
            <a:ext cx="6001913" cy="584775"/>
          </a:xfrm>
          <a:prstGeom prst="rect">
            <a:avLst/>
          </a:prstGeom>
          <a:solidFill>
            <a:srgbClr val="4C6FB2"/>
          </a:solidFill>
        </p:spPr>
        <p:txBody>
          <a:bodyPr wrap="square">
            <a:spAutoFit/>
          </a:bodyPr>
          <a:lstStyle/>
          <a:p>
            <a:r>
              <a:rPr lang="es-ES_tradnl" sz="3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Determina </a:t>
            </a:r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 nivel de avance:</a:t>
            </a:r>
          </a:p>
        </p:txBody>
      </p:sp>
      <p:sp>
        <p:nvSpPr>
          <p:cNvPr id="7" name="Rectangle 6"/>
          <p:cNvSpPr/>
          <p:nvPr/>
        </p:nvSpPr>
        <p:spPr>
          <a:xfrm>
            <a:off x="610918" y="2465062"/>
            <a:ext cx="106706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500" dirty="0">
                <a:latin typeface="Arial" charset="0"/>
                <a:ea typeface="Arial" charset="0"/>
                <a:cs typeface="Arial" charset="0"/>
              </a:rPr>
              <a:t>Si el estado tiene o no reforma constitucional o alguna </a:t>
            </a:r>
            <a:r>
              <a:rPr lang="es-ES_tradnl" sz="2500" dirty="0" smtClean="0">
                <a:latin typeface="Arial" charset="0"/>
                <a:ea typeface="Arial" charset="0"/>
                <a:cs typeface="Arial" charset="0"/>
              </a:rPr>
              <a:t>iniciativa</a:t>
            </a:r>
            <a:endParaRPr lang="es-ES_tradnl" sz="2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0918" y="3136674"/>
            <a:ext cx="1067063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500" dirty="0" smtClean="0">
                <a:latin typeface="Arial" charset="0"/>
                <a:ea typeface="Arial" charset="0"/>
                <a:cs typeface="Arial" charset="0"/>
              </a:rPr>
              <a:t>Si tiene una estructura constitucional adecuada por medio de 10 criterios que deben contemplar las reformas constitucionales, entre ellos:</a:t>
            </a:r>
            <a:endParaRPr lang="es-ES_tradnl" sz="2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7344" y="2606381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7344" y="3278967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0852" y="4076405"/>
            <a:ext cx="106507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1"/>
            <a:r>
              <a:rPr lang="es-ES_tradnl" sz="2300" dirty="0" smtClean="0">
                <a:latin typeface="Arial" charset="0"/>
                <a:ea typeface="Arial" charset="0"/>
                <a:cs typeface="Arial" charset="0"/>
              </a:rPr>
              <a:t>El </a:t>
            </a:r>
            <a:r>
              <a:rPr lang="es-ES_tradnl" sz="2300" dirty="0">
                <a:latin typeface="Arial" charset="0"/>
                <a:ea typeface="Arial" charset="0"/>
                <a:cs typeface="Arial" charset="0"/>
              </a:rPr>
              <a:t>establecimiento del SLA, del Comité Coordinador y del Comité de Participación </a:t>
            </a:r>
            <a:r>
              <a:rPr lang="es-ES_tradnl" sz="2300" dirty="0" smtClean="0">
                <a:latin typeface="Arial" charset="0"/>
                <a:ea typeface="Arial" charset="0"/>
                <a:cs typeface="Arial" charset="0"/>
              </a:rPr>
              <a:t>Ciudadana</a:t>
            </a:r>
            <a:endParaRPr lang="es-ES_tradnl" sz="2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4602" y="4904152"/>
            <a:ext cx="10650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1"/>
            <a:r>
              <a:rPr lang="es-ES_tradnl" sz="2300" dirty="0" smtClean="0">
                <a:latin typeface="Arial" charset="0"/>
                <a:ea typeface="Arial" charset="0"/>
                <a:cs typeface="Arial" charset="0"/>
              </a:rPr>
              <a:t>La incorporación del nuevo régimen de responsabilidades administrativas</a:t>
            </a:r>
            <a:endParaRPr lang="es-ES_tradnl" sz="2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4850" y="4222591"/>
            <a:ext cx="179026" cy="179026"/>
          </a:xfrm>
          <a:prstGeom prst="ellipse">
            <a:avLst/>
          </a:prstGeom>
          <a:solidFill>
            <a:srgbClr val="333333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4850" y="5056446"/>
            <a:ext cx="179026" cy="179026"/>
          </a:xfrm>
          <a:prstGeom prst="ellipse">
            <a:avLst/>
          </a:prstGeom>
          <a:solidFill>
            <a:srgbClr val="333333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630" y="588773"/>
            <a:ext cx="11709987" cy="607859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es-ES" sz="3350" b="1" spc="3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SEMÁFORO DE </a:t>
            </a:r>
            <a:r>
              <a:rPr lang="es-ES" sz="3350" b="1" spc="30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LA REFORMA CONSTITUCIONAL</a:t>
            </a:r>
            <a:endParaRPr lang="es-ES_tradnl" sz="3350" b="1" spc="3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630" y="2272755"/>
            <a:ext cx="80049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sz="3200" b="1" dirty="0" smtClean="0"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0</a:t>
            </a:r>
            <a:r>
              <a:rPr lang="es-ES_tradnl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– Cumplimiento deficiente o nulo</a:t>
            </a:r>
          </a:p>
          <a:p>
            <a:pPr>
              <a:lnSpc>
                <a:spcPct val="200000"/>
              </a:lnSpc>
            </a:pPr>
            <a:r>
              <a:rPr lang="es-ES_tradnl" sz="3200" b="1" dirty="0" smtClean="0"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50</a:t>
            </a:r>
            <a:r>
              <a:rPr lang="es-ES_tradnl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s-ES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Cumplimiento medio </a:t>
            </a:r>
          </a:p>
          <a:p>
            <a:pPr>
              <a:lnSpc>
                <a:spcPct val="200000"/>
              </a:lnSpc>
            </a:pPr>
            <a:r>
              <a:rPr lang="es-ES_tradnl" sz="3200" b="1" dirty="0" smtClean="0"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100</a:t>
            </a:r>
            <a:r>
              <a:rPr lang="es-ES_tradnl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s-ES_tradnl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Cumplimiento satisfactorio</a:t>
            </a:r>
            <a:endParaRPr lang="es-ES_tradnl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632" y="1775966"/>
            <a:ext cx="9015871" cy="584775"/>
          </a:xfrm>
          <a:prstGeom prst="rect">
            <a:avLst/>
          </a:prstGeom>
          <a:solidFill>
            <a:srgbClr val="4C6FB2"/>
          </a:solidFill>
        </p:spPr>
        <p:txBody>
          <a:bodyPr wrap="square">
            <a:spAutoFit/>
          </a:bodyPr>
          <a:lstStyle/>
          <a:p>
            <a:r>
              <a:rPr lang="es-ES_tradnl" sz="32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los 10 criterios se les otorga un puntaje de: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630" y="5729349"/>
            <a:ext cx="5204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*En algunos casos solo aplica el 0 y 100</a:t>
            </a:r>
            <a:endParaRPr lang="es-ES_tradnl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630" y="588773"/>
            <a:ext cx="11709987" cy="607859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es-ES" sz="3350" b="1" spc="3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SEMÁFORO DE </a:t>
            </a:r>
            <a:r>
              <a:rPr lang="es-ES" sz="3350" b="1" spc="30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LA REFORMA CONSTITUCIONAL</a:t>
            </a:r>
            <a:endParaRPr lang="es-ES_tradnl" sz="3350" b="1" spc="3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632" y="1404506"/>
            <a:ext cx="10653671" cy="523220"/>
          </a:xfrm>
          <a:prstGeom prst="rect">
            <a:avLst/>
          </a:prstGeom>
          <a:solidFill>
            <a:srgbClr val="4C6FB2"/>
          </a:solidFill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Una </a:t>
            </a:r>
            <a:r>
              <a:rPr lang="es-ES_tradnl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vez otorgado el puntaje y analizando la situación de </a:t>
            </a:r>
            <a:r>
              <a:rPr lang="es-ES_tradnl"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 </a:t>
            </a:r>
            <a:r>
              <a:rPr lang="es-ES_tradnl" sz="28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</a:t>
            </a:r>
            <a:endParaRPr lang="es-ES_tradnl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370" y="2663127"/>
            <a:ext cx="7279589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s-MX" sz="2500" dirty="0" smtClean="0">
                <a:latin typeface="Arial" charset="0"/>
                <a:ea typeface="Arial" charset="0"/>
                <a:cs typeface="Arial" charset="0"/>
              </a:rPr>
              <a:t>Reforma </a:t>
            </a: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constitucional satisfactoria</a:t>
            </a:r>
          </a:p>
          <a:p>
            <a:pPr>
              <a:spcBef>
                <a:spcPts val="300"/>
              </a:spcBef>
            </a:pP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Reforma constitucional </a:t>
            </a:r>
            <a:r>
              <a:rPr lang="es-MX" sz="2500" dirty="0" smtClean="0">
                <a:latin typeface="Arial" charset="0"/>
                <a:ea typeface="Arial" charset="0"/>
                <a:cs typeface="Arial" charset="0"/>
              </a:rPr>
              <a:t>regular</a:t>
            </a:r>
          </a:p>
          <a:p>
            <a:pPr>
              <a:spcBef>
                <a:spcPts val="300"/>
              </a:spcBef>
            </a:pP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Iniciativa de reforma constitucional satisfactoria</a:t>
            </a:r>
          </a:p>
          <a:p>
            <a:pPr>
              <a:spcBef>
                <a:spcPts val="300"/>
              </a:spcBef>
            </a:pP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Iniciativa de reforma constitucional regular</a:t>
            </a:r>
          </a:p>
          <a:p>
            <a:pPr>
              <a:spcBef>
                <a:spcPts val="300"/>
              </a:spcBef>
            </a:pP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Iniciativa de reforma constitucional deficiente</a:t>
            </a:r>
          </a:p>
          <a:p>
            <a:pPr>
              <a:spcBef>
                <a:spcPts val="300"/>
              </a:spcBef>
            </a:pPr>
            <a:r>
              <a:rPr lang="es-MX" sz="2500" dirty="0" smtClean="0">
                <a:latin typeface="Arial" charset="0"/>
                <a:ea typeface="Arial" charset="0"/>
                <a:cs typeface="Arial" charset="0"/>
              </a:rPr>
              <a:t>Reforma </a:t>
            </a: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constitucional deficiente</a:t>
            </a:r>
          </a:p>
          <a:p>
            <a:pPr>
              <a:spcBef>
                <a:spcPts val="300"/>
              </a:spcBef>
            </a:pP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Sin reforma constitucional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2632" y="1886420"/>
            <a:ext cx="10369465" cy="523220"/>
          </a:xfrm>
          <a:prstGeom prst="rect">
            <a:avLst/>
          </a:prstGeom>
          <a:solidFill>
            <a:srgbClr val="4C6FB2"/>
          </a:solidFill>
        </p:spPr>
        <p:txBody>
          <a:bodyPr wrap="square">
            <a:spAutoFit/>
          </a:bodyPr>
          <a:lstStyle/>
          <a:p>
            <a:r>
              <a:rPr lang="es-ES_tradnl" sz="28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reforma o es iniciativa se otorgan las siguientes categorías:</a:t>
            </a:r>
            <a:endParaRPr lang="es-ES_tradnl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4987" y="4489820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4987" y="3669309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4987" y="3247826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4987" y="2833591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4987" y="4909072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44987" y="5316563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44987" y="4070568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225" y="2581265"/>
            <a:ext cx="8975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7200" b="1" spc="30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RESULTADOS</a:t>
            </a:r>
            <a:endParaRPr lang="en-US" sz="7200" b="1" spc="300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5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53" y="1889462"/>
            <a:ext cx="3325747" cy="333538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903270" y="3049323"/>
            <a:ext cx="2947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2000" b="1" spc="15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REFORMA </a:t>
            </a:r>
            <a:r>
              <a:rPr lang="en-US" sz="2000" b="1" spc="15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CONSTITUCIONAL SATISFACTORIA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36102" y="1104900"/>
            <a:ext cx="3647390" cy="50863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3307" y="1518149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REFORMA CONSTITUCIONAL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6" y="2274574"/>
            <a:ext cx="294982" cy="29498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56" y="3663621"/>
            <a:ext cx="294982" cy="29498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56" y="4348279"/>
            <a:ext cx="294982" cy="29498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56" y="4947553"/>
            <a:ext cx="294982" cy="29498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56" y="5565911"/>
            <a:ext cx="294982" cy="294982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703307" y="2186578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REFORMA CONSTITUCIONAL 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3307" y="3557155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REFORMA CONSTITUCIONAL </a:t>
            </a:r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3307" y="4244576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REFORMA CONSTITUCIONAL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03307" y="4865821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REFORMA CONSTITUCIONAL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3307" y="5571820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SIN REFORMA CONSTITUCIONAL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3307" y="2869176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REFORMA CONSTITUCIONAL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156" y="1608404"/>
            <a:ext cx="294982" cy="2949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102" y="579562"/>
            <a:ext cx="364739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3600" b="1" spc="3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ea typeface="Arial" charset="0"/>
                <a:cs typeface="Arial" charset="0"/>
              </a:rPr>
              <a:t>RESULTADOS</a:t>
            </a:r>
            <a:endParaRPr lang="es-ES_tradnl" sz="3600" b="1" spc="300" dirty="0">
              <a:solidFill>
                <a:prstClr val="white">
                  <a:lumMod val="9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68" y="2957215"/>
            <a:ext cx="300976" cy="300976"/>
          </a:xfrm>
          <a:prstGeom prst="rect">
            <a:avLst/>
          </a:prstGeom>
        </p:spPr>
      </p:pic>
      <p:sp>
        <p:nvSpPr>
          <p:cNvPr id="5" name="Triangle 4"/>
          <p:cNvSpPr/>
          <p:nvPr/>
        </p:nvSpPr>
        <p:spPr>
          <a:xfrm rot="16200000">
            <a:off x="8600281" y="3001515"/>
            <a:ext cx="477054" cy="239344"/>
          </a:xfrm>
          <a:prstGeom prst="triangle">
            <a:avLst>
              <a:gd name="adj" fmla="val 48460"/>
            </a:avLst>
          </a:prstGeom>
          <a:solidFill>
            <a:srgbClr val="39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787583"/>
              </p:ext>
            </p:extLst>
          </p:nvPr>
        </p:nvGraphicFramePr>
        <p:xfrm>
          <a:off x="3975724" y="1104900"/>
          <a:ext cx="4787900" cy="490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849609"/>
              </p:ext>
            </p:extLst>
          </p:nvPr>
        </p:nvGraphicFramePr>
        <p:xfrm>
          <a:off x="3970914" y="1060361"/>
          <a:ext cx="4807405" cy="499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3" name="Rectangle 32"/>
          <p:cNvSpPr/>
          <p:nvPr/>
        </p:nvSpPr>
        <p:spPr>
          <a:xfrm>
            <a:off x="8952542" y="766943"/>
            <a:ext cx="2531636" cy="4851901"/>
          </a:xfrm>
          <a:prstGeom prst="rect">
            <a:avLst/>
          </a:prstGeom>
          <a:solidFill>
            <a:srgbClr val="39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adroTexto 2"/>
          <p:cNvSpPr txBox="1"/>
          <p:nvPr/>
        </p:nvSpPr>
        <p:spPr>
          <a:xfrm>
            <a:off x="8952541" y="5600726"/>
            <a:ext cx="253163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9B54A"/>
                </a:solidFill>
                <a:latin typeface="Arial" charset="0"/>
                <a:ea typeface="Arial" charset="0"/>
                <a:cs typeface="Arial" charset="0"/>
              </a:rPr>
              <a:t>Se sumaron 8 estados</a:t>
            </a:r>
            <a:endParaRPr lang="es-ES" dirty="0">
              <a:solidFill>
                <a:srgbClr val="39B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012207" y="1262951"/>
            <a:ext cx="970242" cy="191094"/>
          </a:xfrm>
          <a:prstGeom prst="rect">
            <a:avLst/>
          </a:prstGeom>
          <a:solidFill>
            <a:schemeClr val="tx1">
              <a:lumMod val="85000"/>
              <a:lumOff val="1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12207" y="1715067"/>
            <a:ext cx="828000" cy="191094"/>
          </a:xfrm>
          <a:prstGeom prst="rect">
            <a:avLst/>
          </a:prstGeom>
          <a:solidFill>
            <a:schemeClr val="tx1">
              <a:lumMod val="85000"/>
              <a:lumOff val="1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12207" y="1923201"/>
            <a:ext cx="684000" cy="191094"/>
          </a:xfrm>
          <a:prstGeom prst="rect">
            <a:avLst/>
          </a:prstGeom>
          <a:solidFill>
            <a:schemeClr val="tx1">
              <a:lumMod val="85000"/>
              <a:lumOff val="1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012207" y="2134816"/>
            <a:ext cx="828000" cy="191094"/>
          </a:xfrm>
          <a:prstGeom prst="rect">
            <a:avLst/>
          </a:prstGeom>
          <a:solidFill>
            <a:schemeClr val="tx1">
              <a:lumMod val="85000"/>
              <a:lumOff val="1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016837" y="2569556"/>
            <a:ext cx="648000" cy="191094"/>
          </a:xfrm>
          <a:prstGeom prst="rect">
            <a:avLst/>
          </a:prstGeom>
          <a:solidFill>
            <a:schemeClr val="tx1">
              <a:lumMod val="85000"/>
              <a:lumOff val="1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001847" y="4038351"/>
            <a:ext cx="1188000" cy="191094"/>
          </a:xfrm>
          <a:prstGeom prst="rect">
            <a:avLst/>
          </a:prstGeom>
          <a:solidFill>
            <a:schemeClr val="tx1">
              <a:lumMod val="85000"/>
              <a:lumOff val="1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016837" y="4893907"/>
            <a:ext cx="792000" cy="191094"/>
          </a:xfrm>
          <a:prstGeom prst="rect">
            <a:avLst/>
          </a:prstGeom>
          <a:solidFill>
            <a:schemeClr val="tx1">
              <a:lumMod val="85000"/>
              <a:lumOff val="1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31827" y="5118378"/>
            <a:ext cx="792000" cy="191094"/>
          </a:xfrm>
          <a:prstGeom prst="rect">
            <a:avLst/>
          </a:prstGeom>
          <a:solidFill>
            <a:schemeClr val="tx1">
              <a:lumMod val="85000"/>
              <a:lumOff val="15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967237" y="778200"/>
            <a:ext cx="26439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Aguascalientes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Baja California Sur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Campeche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Chiapas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Coahuila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Colima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Guerrero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Hidalgo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Jalisco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Morelos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Nayarit</a:t>
            </a:r>
          </a:p>
          <a:p>
            <a:pPr fontAlgn="b"/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Nuevo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León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Oaxaca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Puebla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Querétaro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Quintana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Roo</a:t>
            </a:r>
            <a:endParaRPr lang="en-US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San 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Luis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Potosí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Sonora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Tamaulipas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Tlaxcala 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Veracruz</a:t>
            </a:r>
          </a:p>
          <a:p>
            <a:pPr fontAlgn="b"/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Yucatán</a:t>
            </a:r>
          </a:p>
          <a:p>
            <a:pPr fontAlgn="b"/>
            <a:endParaRPr lang="en-US" sz="1600" dirty="0" smtClean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36102" y="1104900"/>
            <a:ext cx="3647390" cy="50863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3307" y="1518149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REFORMA CONSTITUCIONAL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6" y="2274574"/>
            <a:ext cx="294982" cy="2949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6" y="3663621"/>
            <a:ext cx="294982" cy="2949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56" y="4348279"/>
            <a:ext cx="294982" cy="29498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56" y="4947553"/>
            <a:ext cx="294982" cy="2949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56" y="5565911"/>
            <a:ext cx="294982" cy="29498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703307" y="2186578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REFORMA CONSTITUCIONAL 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3307" y="3557155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REFORMA CONSTITUCIONAL </a:t>
            </a:r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3307" y="4244576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REFORMA CONSTITUCIONAL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3307" y="4865821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REFORMA CONSTITUCIONAL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3307" y="5571820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SIN REFORMA CONSTITUCIONAL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3307" y="2869176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REFORMA CONSTITUCIONAL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56" y="1608404"/>
            <a:ext cx="294982" cy="2949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102" y="579562"/>
            <a:ext cx="364739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3600" b="1" spc="3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ea typeface="Arial" charset="0"/>
                <a:cs typeface="Arial" charset="0"/>
              </a:rPr>
              <a:t>RESULTADOS</a:t>
            </a:r>
            <a:endParaRPr lang="es-ES_tradnl" sz="3600" b="1" spc="300" dirty="0">
              <a:solidFill>
                <a:prstClr val="white">
                  <a:lumMod val="9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468" y="2957215"/>
            <a:ext cx="300976" cy="30097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1999" y="1889462"/>
            <a:ext cx="3325747" cy="3335387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8050916" y="3049323"/>
            <a:ext cx="2947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2000" b="1" spc="15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REFORMA CONSTITUCIONAL REGULAR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118131" y="1518149"/>
            <a:ext cx="2780590" cy="3137243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adroTexto 2"/>
          <p:cNvSpPr txBox="1"/>
          <p:nvPr/>
        </p:nvSpPr>
        <p:spPr>
          <a:xfrm>
            <a:off x="4118131" y="4643261"/>
            <a:ext cx="2780590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8CC63F"/>
                </a:solidFill>
                <a:latin typeface="Arial" charset="0"/>
                <a:ea typeface="Arial" charset="0"/>
                <a:cs typeface="Arial" charset="0"/>
              </a:rPr>
              <a:t>Se sumó </a:t>
            </a:r>
            <a:r>
              <a:rPr lang="es-ES" sz="2000" smtClean="0">
                <a:solidFill>
                  <a:srgbClr val="8CC63F"/>
                </a:solidFill>
                <a:latin typeface="Arial" charset="0"/>
                <a:ea typeface="Arial" charset="0"/>
                <a:cs typeface="Arial" charset="0"/>
              </a:rPr>
              <a:t>1 estado</a:t>
            </a:r>
          </a:p>
        </p:txBody>
      </p:sp>
      <p:sp>
        <p:nvSpPr>
          <p:cNvPr id="60" name="Triangle 59"/>
          <p:cNvSpPr/>
          <p:nvPr/>
        </p:nvSpPr>
        <p:spPr>
          <a:xfrm rot="5400000">
            <a:off x="6820490" y="2928677"/>
            <a:ext cx="477054" cy="320592"/>
          </a:xfrm>
          <a:prstGeom prst="triangle">
            <a:avLst>
              <a:gd name="adj" fmla="val 48460"/>
            </a:avLst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794178"/>
              </p:ext>
            </p:extLst>
          </p:nvPr>
        </p:nvGraphicFramePr>
        <p:xfrm>
          <a:off x="7130922" y="1104900"/>
          <a:ext cx="4787900" cy="490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070976"/>
              </p:ext>
            </p:extLst>
          </p:nvPr>
        </p:nvGraphicFramePr>
        <p:xfrm>
          <a:off x="7121169" y="1015823"/>
          <a:ext cx="4807405" cy="499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9" name="Rectangle 28"/>
          <p:cNvSpPr/>
          <p:nvPr/>
        </p:nvSpPr>
        <p:spPr>
          <a:xfrm>
            <a:off x="4257886" y="3849152"/>
            <a:ext cx="1108593" cy="370114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316706" y="1608404"/>
            <a:ext cx="25952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Ciudad de México</a:t>
            </a:r>
          </a:p>
          <a:p>
            <a:pPr fontAlgn="b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Durango</a:t>
            </a:r>
          </a:p>
          <a:p>
            <a:pPr fontAlgn="b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Estado </a:t>
            </a:r>
            <a:r>
              <a:rPr lang="en-US" sz="16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México</a:t>
            </a:r>
          </a:p>
          <a:p>
            <a:pPr fontAlgn="b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Guanajuato</a:t>
            </a:r>
          </a:p>
          <a:p>
            <a:pPr fontAlgn="b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Michoacán</a:t>
            </a:r>
          </a:p>
          <a:p>
            <a:pPr fontAlgn="b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Sinaloa</a:t>
            </a:r>
          </a:p>
          <a:p>
            <a:pPr fontAlgn="b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Tabasco</a:t>
            </a:r>
          </a:p>
          <a:p>
            <a:pPr fontAlgn="b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Zacatecas </a:t>
            </a:r>
            <a:endParaRPr lang="en-US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6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247501" y="1104900"/>
            <a:ext cx="2780590" cy="681715"/>
          </a:xfrm>
          <a:prstGeom prst="rect">
            <a:avLst/>
          </a:prstGeom>
          <a:solidFill>
            <a:srgbClr val="F8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18806" y="1268297"/>
            <a:ext cx="1362465" cy="370114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102" y="1104900"/>
            <a:ext cx="3647390" cy="50863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102" y="579562"/>
            <a:ext cx="364739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3600" b="1" spc="3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ea typeface="Arial" charset="0"/>
                <a:cs typeface="Arial" charset="0"/>
              </a:rPr>
              <a:t>RESULTADOS</a:t>
            </a:r>
            <a:endParaRPr lang="es-ES_tradnl" sz="3600" b="1" spc="300" dirty="0">
              <a:solidFill>
                <a:prstClr val="white">
                  <a:lumMod val="9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3307" y="1518149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REFORMA CONSTITUCIONAL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6" y="2274574"/>
            <a:ext cx="294982" cy="2949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6" y="3663621"/>
            <a:ext cx="294982" cy="2949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56" y="4348279"/>
            <a:ext cx="294982" cy="2949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56" y="4947553"/>
            <a:ext cx="294982" cy="2949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56" y="5565911"/>
            <a:ext cx="294982" cy="29498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03307" y="2186578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REFORMA CONSTITUCIONAL 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3307" y="3557155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REFORMA CONSTITUCIONAL </a:t>
            </a:r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3307" y="4244576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REFORMA CONSTITUCIONAL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03307" y="4865821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REFORMA CONSTITUCIONAL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3307" y="5571820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SIN REFORMA CONSTITUCIONAL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3307" y="2869176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REFORMA CONSTITUCIONAL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56" y="1608404"/>
            <a:ext cx="294982" cy="2949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468" y="2957215"/>
            <a:ext cx="300976" cy="3009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6193" y="1889462"/>
            <a:ext cx="3325747" cy="333538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015110" y="2904306"/>
            <a:ext cx="2947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2000" b="1" spc="15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INICIATIVA DE REFORMA CONSTITUCIONAL SATISFACTORIA</a:t>
            </a:r>
          </a:p>
        </p:txBody>
      </p:sp>
      <p:sp>
        <p:nvSpPr>
          <p:cNvPr id="44" name="Triangle 43"/>
          <p:cNvSpPr/>
          <p:nvPr/>
        </p:nvSpPr>
        <p:spPr>
          <a:xfrm rot="5400000">
            <a:off x="6900411" y="1338427"/>
            <a:ext cx="477054" cy="221694"/>
          </a:xfrm>
          <a:prstGeom prst="triangle">
            <a:avLst>
              <a:gd name="adj" fmla="val 48460"/>
            </a:avLst>
          </a:prstGeom>
          <a:solidFill>
            <a:srgbClr val="F8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257886" y="1180290"/>
            <a:ext cx="2003323" cy="46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Chihuahua</a:t>
            </a:r>
          </a:p>
        </p:txBody>
      </p:sp>
      <p:sp>
        <p:nvSpPr>
          <p:cNvPr id="45" name="CuadroTexto 2"/>
          <p:cNvSpPr txBox="1"/>
          <p:nvPr/>
        </p:nvSpPr>
        <p:spPr>
          <a:xfrm>
            <a:off x="4247501" y="1771827"/>
            <a:ext cx="2780590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8D700"/>
                </a:solidFill>
                <a:latin typeface="Arial" charset="0"/>
                <a:ea typeface="Arial" charset="0"/>
                <a:cs typeface="Arial" charset="0"/>
              </a:rPr>
              <a:t>Se sumó 1 estado</a:t>
            </a:r>
            <a:endParaRPr lang="es-ES" sz="2000" dirty="0">
              <a:solidFill>
                <a:srgbClr val="F8D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916852"/>
              </p:ext>
            </p:extLst>
          </p:nvPr>
        </p:nvGraphicFramePr>
        <p:xfrm>
          <a:off x="7121169" y="1015823"/>
          <a:ext cx="4807405" cy="499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87394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230660" y="1144740"/>
            <a:ext cx="2780590" cy="943562"/>
          </a:xfrm>
          <a:prstGeom prst="rect">
            <a:avLst/>
          </a:prstGeom>
          <a:solidFill>
            <a:srgbClr val="C1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320717" y="1314942"/>
            <a:ext cx="1825250" cy="370114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23496" y="6512929"/>
            <a:ext cx="1486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50000"/>
              </a:lnSpc>
            </a:pPr>
            <a:endParaRPr lang="en-US" sz="2000" dirty="0">
              <a:solidFill>
                <a:prstClr val="white">
                  <a:lumMod val="9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102" y="1104900"/>
            <a:ext cx="3647390" cy="50863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3307" y="1518149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REFORMA CONSTITUCIONAL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6" y="2274574"/>
            <a:ext cx="294982" cy="2949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6" y="3663621"/>
            <a:ext cx="294982" cy="2949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56" y="4348279"/>
            <a:ext cx="294982" cy="29498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56" y="4947553"/>
            <a:ext cx="294982" cy="29498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56" y="5565911"/>
            <a:ext cx="294982" cy="294982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03307" y="2186578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REFORMA CONSTITUCIONAL 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3307" y="3557155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REFORMA CONSTITUCIONAL </a:t>
            </a:r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3307" y="4244576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REFORMA CONSTITUCIONAL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3307" y="4865821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REFORMA CONSTITUCIONAL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3307" y="5571820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SIN REFORMA CONSTITUCIONAL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3307" y="2869176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REFORMA CONSTITUCIONAL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56" y="1608404"/>
            <a:ext cx="294982" cy="294982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236102" y="579562"/>
            <a:ext cx="364739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3600" b="1" spc="3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ea typeface="Arial" charset="0"/>
                <a:cs typeface="Arial" charset="0"/>
              </a:rPr>
              <a:t>RESULTADOS</a:t>
            </a:r>
            <a:endParaRPr lang="es-ES_tradnl" sz="3600" b="1" spc="300" dirty="0">
              <a:solidFill>
                <a:prstClr val="white">
                  <a:lumMod val="9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6193" y="1889462"/>
            <a:ext cx="3325747" cy="3335387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8020846" y="3073516"/>
            <a:ext cx="2947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2000" b="1" spc="15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REFORMA CONSTITUCIONAL DEFICIENTE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468" y="2957215"/>
            <a:ext cx="300976" cy="300976"/>
          </a:xfrm>
          <a:prstGeom prst="rect">
            <a:avLst/>
          </a:prstGeom>
        </p:spPr>
      </p:pic>
      <p:sp>
        <p:nvSpPr>
          <p:cNvPr id="29" name="Triangle 28"/>
          <p:cNvSpPr/>
          <p:nvPr/>
        </p:nvSpPr>
        <p:spPr>
          <a:xfrm rot="5400000">
            <a:off x="6866385" y="1375242"/>
            <a:ext cx="477054" cy="239344"/>
          </a:xfrm>
          <a:prstGeom prst="triangle">
            <a:avLst>
              <a:gd name="adj" fmla="val 48460"/>
            </a:avLst>
          </a:prstGeom>
          <a:solidFill>
            <a:srgbClr val="C12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76902" y="1222580"/>
            <a:ext cx="2588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n-US" sz="2000" dirty="0" smtClean="0">
                <a:solidFill>
                  <a:prstClr val="white">
                    <a:lumMod val="95000"/>
                  </a:prstClr>
                </a:solidFill>
                <a:latin typeface="Arial" charset="0"/>
                <a:ea typeface="Arial" charset="0"/>
                <a:cs typeface="Arial" charset="0"/>
              </a:rPr>
              <a:t>Baja California</a:t>
            </a:r>
          </a:p>
          <a:p>
            <a:pPr fontAlgn="b">
              <a:lnSpc>
                <a:spcPct val="150000"/>
              </a:lnSpc>
            </a:pPr>
            <a:endParaRPr lang="en-US" sz="2000" dirty="0">
              <a:solidFill>
                <a:prstClr val="white">
                  <a:lumMod val="95000"/>
                </a:prst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CuadroTexto 2"/>
          <p:cNvSpPr txBox="1"/>
          <p:nvPr/>
        </p:nvSpPr>
        <p:spPr>
          <a:xfrm>
            <a:off x="4230660" y="1793320"/>
            <a:ext cx="2780590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C1272D"/>
                </a:solidFill>
                <a:latin typeface="Arial" charset="0"/>
                <a:ea typeface="Arial" charset="0"/>
                <a:cs typeface="Arial" charset="0"/>
              </a:rPr>
              <a:t>Se sumó 1 estado</a:t>
            </a:r>
            <a:endParaRPr lang="es-ES" sz="2000" dirty="0">
              <a:solidFill>
                <a:srgbClr val="C1272D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46027"/>
              </p:ext>
            </p:extLst>
          </p:nvPr>
        </p:nvGraphicFramePr>
        <p:xfrm>
          <a:off x="7121169" y="1015823"/>
          <a:ext cx="4807405" cy="499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42223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" y="1674870"/>
            <a:ext cx="4267200" cy="40607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631" y="588773"/>
            <a:ext cx="438961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3600" b="1" spc="300" dirty="0" smtClean="0">
                <a:solidFill>
                  <a:srgbClr val="FFA000"/>
                </a:solidFill>
                <a:latin typeface="Arial" charset="0"/>
                <a:ea typeface="Arial" charset="0"/>
                <a:cs typeface="Arial" charset="0"/>
              </a:rPr>
              <a:t>ANTECEDENTES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7706" y="4287197"/>
            <a:ext cx="646317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_tradnl" sz="5400" b="1" dirty="0" smtClean="0">
                <a:solidFill>
                  <a:srgbClr val="FFA000"/>
                </a:solidFill>
                <a:latin typeface="Arial" charset="0"/>
                <a:ea typeface="Arial" charset="0"/>
                <a:cs typeface="Arial" charset="0"/>
              </a:rPr>
              <a:t>18 </a:t>
            </a:r>
            <a:r>
              <a:rPr lang="es-ES_tradnl" sz="5400" b="1" dirty="0">
                <a:solidFill>
                  <a:srgbClr val="FFA000"/>
                </a:solidFill>
                <a:latin typeface="Arial" charset="0"/>
                <a:ea typeface="Arial" charset="0"/>
                <a:cs typeface="Arial" charset="0"/>
              </a:rPr>
              <a:t>de julio de </a:t>
            </a:r>
            <a:r>
              <a:rPr lang="es-ES_tradnl" sz="5400" b="1" dirty="0" smtClean="0">
                <a:solidFill>
                  <a:srgbClr val="FFA000"/>
                </a:solidFill>
                <a:latin typeface="Arial" charset="0"/>
                <a:ea typeface="Arial" charset="0"/>
                <a:cs typeface="Arial" charset="0"/>
              </a:rPr>
              <a:t>2017</a:t>
            </a:r>
            <a:endParaRPr lang="es-ES_tradnl" sz="5400" b="1" dirty="0">
              <a:solidFill>
                <a:srgbClr val="FFA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4287706" y="2032631"/>
            <a:ext cx="6920764" cy="646331"/>
          </a:xfrm>
          <a:prstGeom prst="rect">
            <a:avLst/>
          </a:prstGeom>
          <a:solidFill>
            <a:srgbClr val="DC8B00"/>
          </a:solidFill>
        </p:spPr>
        <p:txBody>
          <a:bodyPr wrap="square">
            <a:spAutoFit/>
          </a:bodyPr>
          <a:lstStyle/>
          <a:p>
            <a:r>
              <a:rPr lang="es-ES_tradnl" sz="3600" b="1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Para la implementación de sus   </a:t>
            </a:r>
          </a:p>
        </p:txBody>
      </p:sp>
      <p:sp>
        <p:nvSpPr>
          <p:cNvPr id="9" name="Rectangle 6"/>
          <p:cNvSpPr/>
          <p:nvPr/>
        </p:nvSpPr>
        <p:spPr>
          <a:xfrm>
            <a:off x="4287706" y="3466919"/>
            <a:ext cx="6086487" cy="646331"/>
          </a:xfrm>
          <a:prstGeom prst="rect">
            <a:avLst/>
          </a:prstGeom>
          <a:solidFill>
            <a:srgbClr val="DC8B00"/>
          </a:solidFill>
        </p:spPr>
        <p:txBody>
          <a:bodyPr wrap="square">
            <a:spAutoFit/>
          </a:bodyPr>
          <a:lstStyle/>
          <a:p>
            <a:r>
              <a:rPr lang="es-ES_tradnl" sz="3600" b="1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los estados </a:t>
            </a:r>
            <a:r>
              <a:rPr lang="es-ES_tradnl" sz="3600" b="1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tenían </a:t>
            </a:r>
            <a:r>
              <a:rPr lang="es-ES_tradnl" sz="3600" b="1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hasta el</a:t>
            </a:r>
            <a:endParaRPr lang="es-ES_tradnl" sz="3600" b="1" spc="1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4287705" y="2749775"/>
            <a:ext cx="7467519" cy="646331"/>
          </a:xfrm>
          <a:prstGeom prst="rect">
            <a:avLst/>
          </a:prstGeom>
          <a:solidFill>
            <a:srgbClr val="DC8B00"/>
          </a:solidFill>
        </p:spPr>
        <p:txBody>
          <a:bodyPr wrap="square">
            <a:spAutoFit/>
          </a:bodyPr>
          <a:lstStyle/>
          <a:p>
            <a:r>
              <a:rPr lang="es-ES_tradnl" sz="3600" b="1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Sistemas Locales </a:t>
            </a:r>
            <a:r>
              <a:rPr lang="es-ES_tradnl" sz="3600" b="1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Anticorrupción </a:t>
            </a:r>
            <a:endParaRPr lang="es-ES_tradnl" sz="3600" b="1" spc="1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06127" y="1144076"/>
            <a:ext cx="4795142" cy="478941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26433" y="1713463"/>
            <a:ext cx="1787018" cy="519374"/>
          </a:xfrm>
          <a:prstGeom prst="rect">
            <a:avLst/>
          </a:prstGeom>
          <a:solidFill>
            <a:schemeClr val="tx1">
              <a:lumMod val="85000"/>
              <a:lumOff val="1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633" y="574689"/>
            <a:ext cx="6673494" cy="569387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es-ES_tradnl" sz="31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OBSERVACIONES</a:t>
            </a:r>
            <a:r>
              <a:rPr lang="es-ES_tradnl" sz="3100" b="1" spc="150" dirty="0" smtClean="0">
                <a:solidFill>
                  <a:srgbClr val="FD3A5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3100" b="1" spc="150" dirty="0" smtClean="0">
                <a:solidFill>
                  <a:srgbClr val="56D3B7"/>
                </a:solidFill>
                <a:latin typeface="Arial" charset="0"/>
                <a:ea typeface="Arial" charset="0"/>
                <a:cs typeface="Arial" charset="0"/>
              </a:rPr>
              <a:t>GENERALES</a:t>
            </a:r>
          </a:p>
        </p:txBody>
      </p:sp>
      <p:sp>
        <p:nvSpPr>
          <p:cNvPr id="8" name="Oval 7"/>
          <p:cNvSpPr/>
          <p:nvPr/>
        </p:nvSpPr>
        <p:spPr>
          <a:xfrm>
            <a:off x="502172" y="1858840"/>
            <a:ext cx="179026" cy="179026"/>
          </a:xfrm>
          <a:prstGeom prst="ellipse">
            <a:avLst/>
          </a:prstGeom>
          <a:solidFill>
            <a:srgbClr val="33333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2172" y="3633401"/>
            <a:ext cx="179026" cy="179026"/>
          </a:xfrm>
          <a:prstGeom prst="ellipse">
            <a:avLst/>
          </a:prstGeom>
          <a:solidFill>
            <a:srgbClr val="33333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9767" y="1703369"/>
            <a:ext cx="1073884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Todos los estados, salvo Chihuahua, cuentan con una reforma constitucional.</a:t>
            </a:r>
            <a:endParaRPr lang="es-E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s-ES" sz="28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 algunos estados se observa la presencia de Sistemas Municipales, los cuales podrían ser no solo innecesarios sino problemáticos para la operatividad del SNA.</a:t>
            </a:r>
            <a:endParaRPr lang="es-E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5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404" y="577458"/>
            <a:ext cx="7252722" cy="584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spc="1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PREOCUPACIONES </a:t>
            </a:r>
            <a:r>
              <a:rPr lang="en-US" sz="3200" b="1" spc="150" dirty="0">
                <a:solidFill>
                  <a:srgbClr val="FD3A57"/>
                </a:solidFill>
                <a:latin typeface="Arial" charset="0"/>
                <a:ea typeface="Arial" charset="0"/>
                <a:cs typeface="Arial" charset="0"/>
              </a:rPr>
              <a:t>GENERALES</a:t>
            </a:r>
            <a:r>
              <a:rPr lang="en-US" sz="3200" b="1" spc="1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808076" y="1701438"/>
            <a:ext cx="2488018" cy="557689"/>
          </a:xfrm>
          <a:prstGeom prst="rect">
            <a:avLst/>
          </a:prstGeom>
          <a:solidFill>
            <a:srgbClr val="D7314A"/>
          </a:solidFill>
        </p:spPr>
        <p:txBody>
          <a:bodyPr wrap="square">
            <a:spAutoFit/>
          </a:bodyPr>
          <a:lstStyle/>
          <a:p>
            <a:endParaRPr lang="en-US" sz="2200" b="1" spc="1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4358" y="3399082"/>
            <a:ext cx="1476148" cy="557689"/>
          </a:xfrm>
          <a:prstGeom prst="rect">
            <a:avLst/>
          </a:prstGeom>
          <a:solidFill>
            <a:srgbClr val="D7314A"/>
          </a:solidFill>
        </p:spPr>
        <p:txBody>
          <a:bodyPr wrap="square">
            <a:spAutoFit/>
          </a:bodyPr>
          <a:lstStyle/>
          <a:p>
            <a:endParaRPr lang="en-US" sz="2200" b="1" spc="1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448236" y="1701438"/>
            <a:ext cx="1139200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Baja </a:t>
            </a:r>
            <a:r>
              <a:rPr lang="es-ES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California </a:t>
            </a:r>
            <a:r>
              <a:rPr lang="es-ES" sz="2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" sz="28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aprobó </a:t>
            </a:r>
            <a:r>
              <a:rPr lang="es-ES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una </a:t>
            </a:r>
            <a:r>
              <a:rPr lang="es-E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reforma constitucional </a:t>
            </a:r>
            <a:r>
              <a:rPr lang="es-ES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deficiente, y establece un </a:t>
            </a:r>
            <a:r>
              <a:rPr lang="es-E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Comité de Participación Ciudadana de 15 miembros y un Comité Coordinador con 11 de </a:t>
            </a:r>
            <a:r>
              <a:rPr lang="es-ES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ellos incluidos. </a:t>
            </a:r>
          </a:p>
          <a:p>
            <a:pPr marL="342900" indent="-342900">
              <a:buFont typeface="Arial" charset="0"/>
              <a:buChar char="•"/>
            </a:pPr>
            <a:endParaRPr lang="es-ES" sz="28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s-ES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 reforma constitucional de Tabasco no establece de manera explícita la obligación de los servidores públicos de presentar declaración de intereses y patrimonial. </a:t>
            </a:r>
            <a:endParaRPr lang="es-ES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s-ES" sz="3000" dirty="0" smtClean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2632" y="2743613"/>
            <a:ext cx="11085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Si el estado tiene o no una </a:t>
            </a: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ley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del Sistema </a:t>
            </a: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Local Anticorrupción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o una </a:t>
            </a: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iniciativa</a:t>
            </a:r>
            <a:endParaRPr lang="es-ES_tradnl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632" y="574689"/>
            <a:ext cx="11711129" cy="569387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es-ES_tradnl" sz="31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s-ES" sz="31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ÁFORO</a:t>
            </a:r>
            <a:r>
              <a:rPr lang="es-ES_tradnl" sz="31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 DE IMPLEMENTACIÓN DE LA LEY DEL SLA</a:t>
            </a:r>
            <a:endParaRPr lang="es-ES_tradnl" sz="3100" b="1" spc="1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3995" y="2884932"/>
            <a:ext cx="179026" cy="179026"/>
          </a:xfrm>
          <a:prstGeom prst="ellipse">
            <a:avLst/>
          </a:prstGeom>
          <a:solidFill>
            <a:srgbClr val="4C6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2633" y="1888818"/>
            <a:ext cx="5303464" cy="523220"/>
          </a:xfrm>
          <a:prstGeom prst="rect">
            <a:avLst/>
          </a:prstGeom>
          <a:solidFill>
            <a:srgbClr val="4C6FB2"/>
          </a:solidFill>
        </p:spPr>
        <p:txBody>
          <a:bodyPr wrap="square">
            <a:spAutoFit/>
          </a:bodyPr>
          <a:lstStyle/>
          <a:p>
            <a:r>
              <a:rPr lang="es-ES_tradnl" sz="28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Determina </a:t>
            </a:r>
            <a:r>
              <a:rPr lang="es-ES_tradnl"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 nivel de avance:</a:t>
            </a:r>
            <a:endParaRPr lang="es-ES_tradnl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632" y="3453635"/>
            <a:ext cx="110850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Si es apta la ley, por medio de 30 criterios que la ley del SLA debe contemplar, entre ellos destacan:</a:t>
            </a:r>
            <a:endParaRPr lang="es-ES_tradnl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3995" y="3597711"/>
            <a:ext cx="179026" cy="179026"/>
          </a:xfrm>
          <a:prstGeom prst="ellipse">
            <a:avLst/>
          </a:prstGeom>
          <a:solidFill>
            <a:srgbClr val="4C6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7791" y="4342724"/>
            <a:ext cx="106507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1"/>
            <a:r>
              <a:rPr lang="es-ES_tradnl" sz="2000" dirty="0" smtClean="0">
                <a:latin typeface="Arial" charset="0"/>
                <a:ea typeface="Arial" charset="0"/>
                <a:cs typeface="Arial" charset="0"/>
              </a:rPr>
              <a:t>Un </a:t>
            </a:r>
            <a:r>
              <a:rPr lang="es-ES_tradnl" sz="2000" dirty="0">
                <a:latin typeface="Arial" charset="0"/>
                <a:ea typeface="Arial" charset="0"/>
                <a:cs typeface="Arial" charset="0"/>
              </a:rPr>
              <a:t>adecuado Comité Coordinador, Comité de Participación Ciudadana, Secretaría Ejecutiva y recomendaciones del Comité Coordinador </a:t>
            </a:r>
          </a:p>
        </p:txBody>
      </p:sp>
      <p:sp>
        <p:nvSpPr>
          <p:cNvPr id="16" name="Oval 15"/>
          <p:cNvSpPr/>
          <p:nvPr/>
        </p:nvSpPr>
        <p:spPr>
          <a:xfrm>
            <a:off x="662385" y="4452895"/>
            <a:ext cx="179026" cy="179026"/>
          </a:xfrm>
          <a:prstGeom prst="ellipse">
            <a:avLst/>
          </a:prstGeom>
          <a:solidFill>
            <a:srgbClr val="333333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2633" y="1796134"/>
            <a:ext cx="4450578" cy="523220"/>
          </a:xfrm>
          <a:prstGeom prst="rect">
            <a:avLst/>
          </a:prstGeom>
          <a:solidFill>
            <a:srgbClr val="4C6FB2"/>
          </a:solidFill>
        </p:spPr>
        <p:txBody>
          <a:bodyPr wrap="square">
            <a:spAutoFit/>
          </a:bodyPr>
          <a:lstStyle/>
          <a:p>
            <a:r>
              <a:rPr lang="es-ES_tradnl" sz="28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 </a:t>
            </a:r>
            <a:r>
              <a:rPr lang="es-ES_tradnl"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otorga un puntaje de:</a:t>
            </a:r>
            <a:endParaRPr lang="es-ES_tradnl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630" y="2272755"/>
            <a:ext cx="80049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_tradnl" sz="3200" b="1" dirty="0" smtClean="0"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0</a:t>
            </a:r>
            <a:r>
              <a:rPr lang="es-ES_tradnl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– Cumplimiento deficiente o nulo</a:t>
            </a:r>
          </a:p>
          <a:p>
            <a:pPr>
              <a:lnSpc>
                <a:spcPct val="200000"/>
              </a:lnSpc>
            </a:pPr>
            <a:r>
              <a:rPr lang="es-ES_tradnl" sz="3200" b="1" dirty="0" smtClean="0"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50</a:t>
            </a:r>
            <a:r>
              <a:rPr lang="es-ES_tradnl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s-ES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Cumplimiento medio </a:t>
            </a:r>
          </a:p>
          <a:p>
            <a:pPr>
              <a:lnSpc>
                <a:spcPct val="200000"/>
              </a:lnSpc>
            </a:pPr>
            <a:r>
              <a:rPr lang="es-ES_tradnl" sz="3200" b="1" dirty="0" smtClean="0">
                <a:solidFill>
                  <a:srgbClr val="000000"/>
                </a:solidFill>
                <a:latin typeface="Arial Black" charset="0"/>
                <a:ea typeface="Arial Black" charset="0"/>
                <a:cs typeface="Arial Black" charset="0"/>
              </a:rPr>
              <a:t>100</a:t>
            </a:r>
            <a:r>
              <a:rPr lang="es-ES_tradnl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s-ES_tradnl" sz="3200" b="1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Cumplimiento satisfactorio</a:t>
            </a:r>
            <a:endParaRPr lang="es-ES_tradnl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2630" y="5729349"/>
            <a:ext cx="5204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*En algunos casos solo aplica el 0 y 100</a:t>
            </a:r>
            <a:endParaRPr lang="es-ES_tradnl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2632" y="574689"/>
            <a:ext cx="11711129" cy="569387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es-ES_tradnl" sz="31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s-ES" sz="31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ÁFORO</a:t>
            </a:r>
            <a:r>
              <a:rPr lang="es-ES_tradnl" sz="31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 DE IMPLEMENTACIÓN DE LA LEY DEL SLA</a:t>
            </a:r>
            <a:endParaRPr lang="es-ES_tradnl" sz="3100" b="1" spc="1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2632" y="1568761"/>
            <a:ext cx="11259152" cy="523220"/>
          </a:xfrm>
          <a:prstGeom prst="rect">
            <a:avLst/>
          </a:prstGeom>
          <a:solidFill>
            <a:srgbClr val="4C6FB2"/>
          </a:solidFill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Una </a:t>
            </a:r>
            <a:r>
              <a:rPr lang="es-ES_tradnl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vez otorgado el puntaje y </a:t>
            </a:r>
            <a:r>
              <a:rPr lang="es-ES_tradnl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analizando </a:t>
            </a:r>
            <a:r>
              <a:rPr lang="es-ES_tradnl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 situación de si es </a:t>
            </a:r>
            <a:r>
              <a:rPr lang="es-ES_tradnl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ley </a:t>
            </a:r>
            <a:endParaRPr lang="es-ES_tradnl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370" y="2733231"/>
            <a:ext cx="7279589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Ley del SLA satisfactoria</a:t>
            </a:r>
          </a:p>
          <a:p>
            <a:pPr>
              <a:spcBef>
                <a:spcPts val="300"/>
              </a:spcBef>
            </a:pP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Ley del SLA </a:t>
            </a:r>
            <a:r>
              <a:rPr lang="es-MX" sz="2500" dirty="0" smtClean="0">
                <a:latin typeface="Arial" charset="0"/>
                <a:ea typeface="Arial" charset="0"/>
                <a:cs typeface="Arial" charset="0"/>
              </a:rPr>
              <a:t>regular</a:t>
            </a:r>
          </a:p>
          <a:p>
            <a:pPr>
              <a:spcBef>
                <a:spcPts val="300"/>
              </a:spcBef>
            </a:pPr>
            <a:r>
              <a:rPr lang="es-MX" sz="2500" dirty="0" smtClean="0">
                <a:latin typeface="Arial" charset="0"/>
                <a:ea typeface="Arial" charset="0"/>
                <a:cs typeface="Arial" charset="0"/>
              </a:rPr>
              <a:t>Iniciativa de ley del SLA satisfactoria</a:t>
            </a:r>
            <a:endParaRPr lang="es-MX" sz="25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</a:pP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Iniciativa de </a:t>
            </a:r>
            <a:r>
              <a:rPr lang="es-MX" sz="2500" dirty="0" smtClean="0">
                <a:latin typeface="Arial" charset="0"/>
                <a:ea typeface="Arial" charset="0"/>
                <a:cs typeface="Arial" charset="0"/>
              </a:rPr>
              <a:t>ley del SLA </a:t>
            </a: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regular</a:t>
            </a:r>
          </a:p>
          <a:p>
            <a:pPr>
              <a:spcBef>
                <a:spcPts val="300"/>
              </a:spcBef>
            </a:pP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Iniciativa de </a:t>
            </a:r>
            <a:r>
              <a:rPr lang="es-MX" sz="2500" dirty="0" smtClean="0">
                <a:latin typeface="Arial" charset="0"/>
                <a:ea typeface="Arial" charset="0"/>
                <a:cs typeface="Arial" charset="0"/>
              </a:rPr>
              <a:t>ley del SLA deficiente</a:t>
            </a:r>
            <a:endParaRPr lang="es-MX" sz="25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</a:pP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s-MX" sz="2500" dirty="0" smtClean="0">
                <a:latin typeface="Arial" charset="0"/>
                <a:ea typeface="Arial" charset="0"/>
                <a:cs typeface="Arial" charset="0"/>
              </a:rPr>
              <a:t>ey del SLA deficiente</a:t>
            </a:r>
            <a:endParaRPr lang="es-MX" sz="2500" dirty="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300"/>
              </a:spcBef>
            </a:pPr>
            <a:r>
              <a:rPr lang="es-MX" sz="2500" dirty="0">
                <a:latin typeface="Arial" charset="0"/>
                <a:ea typeface="Arial" charset="0"/>
                <a:cs typeface="Arial" charset="0"/>
              </a:rPr>
              <a:t>Sin ley del SLA</a:t>
            </a:r>
          </a:p>
        </p:txBody>
      </p:sp>
      <p:sp>
        <p:nvSpPr>
          <p:cNvPr id="9" name="Oval 8"/>
          <p:cNvSpPr/>
          <p:nvPr/>
        </p:nvSpPr>
        <p:spPr>
          <a:xfrm>
            <a:off x="344987" y="4567879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2632" y="2026899"/>
            <a:ext cx="10690741" cy="523220"/>
          </a:xfrm>
          <a:prstGeom prst="rect">
            <a:avLst/>
          </a:prstGeom>
          <a:solidFill>
            <a:srgbClr val="4C6FB2"/>
          </a:solidFill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aprobada o es iniciativa se otorgan las siguientes categorías:</a:t>
            </a:r>
          </a:p>
        </p:txBody>
      </p:sp>
      <p:sp>
        <p:nvSpPr>
          <p:cNvPr id="16" name="Oval 15"/>
          <p:cNvSpPr/>
          <p:nvPr/>
        </p:nvSpPr>
        <p:spPr>
          <a:xfrm>
            <a:off x="344987" y="3747368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4987" y="3325885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4987" y="2911650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4987" y="4987131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2632" y="574689"/>
            <a:ext cx="11711129" cy="569387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es-ES_tradnl" sz="31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s-ES" sz="31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ÁFORO</a:t>
            </a:r>
            <a:r>
              <a:rPr lang="es-ES_tradnl" sz="31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 DE IMPLEMENTACIÓN DE LA LEY DEL SLA</a:t>
            </a:r>
            <a:endParaRPr lang="es-ES_tradnl" sz="3100" b="1" spc="1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4987" y="5394622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4987" y="4148627"/>
            <a:ext cx="179026" cy="179026"/>
          </a:xfrm>
          <a:prstGeom prst="ellipse">
            <a:avLst/>
          </a:prstGeom>
          <a:solidFill>
            <a:srgbClr val="4C6FB2"/>
          </a:solidFill>
          <a:ln w="28575">
            <a:solidFill>
              <a:srgbClr val="EC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225" y="2581265"/>
            <a:ext cx="8975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7200" b="1" spc="30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RESULTADOS</a:t>
            </a:r>
            <a:endParaRPr lang="en-US" sz="7200" b="1" spc="300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9019524" y="773372"/>
            <a:ext cx="2780590" cy="4953975"/>
          </a:xfrm>
          <a:prstGeom prst="rect">
            <a:avLst/>
          </a:prstGeom>
          <a:solidFill>
            <a:srgbClr val="39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353" y="1889462"/>
            <a:ext cx="3325747" cy="33353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6102" y="1104900"/>
            <a:ext cx="3647390" cy="50863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236102" y="579562"/>
            <a:ext cx="364739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3600" b="1" spc="3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RESULTADOS</a:t>
            </a:r>
            <a:endParaRPr lang="es-ES_tradnl" sz="3600" b="1" spc="300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03270" y="3203212"/>
            <a:ext cx="2947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2000" b="1" spc="15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LEY </a:t>
            </a:r>
            <a:r>
              <a:rPr lang="en-US" sz="2000" b="1" spc="15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DEL SLA SATISFACTORIA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3307" y="1618508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DEL SLA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6" y="2274574"/>
            <a:ext cx="294982" cy="294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56" y="3663621"/>
            <a:ext cx="294982" cy="2949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56" y="4348279"/>
            <a:ext cx="294982" cy="2949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56" y="4947553"/>
            <a:ext cx="294982" cy="2949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56" y="5565911"/>
            <a:ext cx="294982" cy="29498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03307" y="2285725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DEL SLA 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3307" y="3573602"/>
            <a:ext cx="29431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LEY DEL SLA 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3307" y="4266878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LEY DEL SLA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3307" y="4943878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DEL SLA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3307" y="5571820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SIN LEY DEL SLA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3307" y="2880327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LEY DEL SLA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156" y="1608404"/>
            <a:ext cx="294982" cy="2949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155" y="2959232"/>
            <a:ext cx="298959" cy="298959"/>
          </a:xfrm>
          <a:prstGeom prst="rect">
            <a:avLst/>
          </a:prstGeom>
        </p:spPr>
      </p:pic>
      <p:sp>
        <p:nvSpPr>
          <p:cNvPr id="45" name="CuadroTexto 2"/>
          <p:cNvSpPr txBox="1"/>
          <p:nvPr/>
        </p:nvSpPr>
        <p:spPr>
          <a:xfrm>
            <a:off x="9018300" y="5725205"/>
            <a:ext cx="2780589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9B54A"/>
                </a:solidFill>
                <a:latin typeface="Arial" charset="0"/>
                <a:ea typeface="Arial" charset="0"/>
                <a:cs typeface="Arial" charset="0"/>
              </a:rPr>
              <a:t> Se sumaron 12 estados</a:t>
            </a:r>
            <a:endParaRPr lang="es-ES" dirty="0">
              <a:solidFill>
                <a:srgbClr val="39B54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riangle 45"/>
          <p:cNvSpPr/>
          <p:nvPr/>
        </p:nvSpPr>
        <p:spPr>
          <a:xfrm rot="16200000">
            <a:off x="8690716" y="3398897"/>
            <a:ext cx="477054" cy="239344"/>
          </a:xfrm>
          <a:prstGeom prst="triangle">
            <a:avLst>
              <a:gd name="adj" fmla="val 48460"/>
            </a:avLst>
          </a:prstGeom>
          <a:solidFill>
            <a:srgbClr val="39B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093885" y="1308354"/>
            <a:ext cx="1080000" cy="216000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093885" y="1762211"/>
            <a:ext cx="900000" cy="216000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093885" y="1999644"/>
            <a:ext cx="756000" cy="216000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93885" y="2240663"/>
            <a:ext cx="1639072" cy="216000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93885" y="2471137"/>
            <a:ext cx="756000" cy="216000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093885" y="4520271"/>
            <a:ext cx="756000" cy="216000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093885" y="4962411"/>
            <a:ext cx="756000" cy="216000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093885" y="5193400"/>
            <a:ext cx="1080000" cy="216000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093885" y="5419631"/>
            <a:ext cx="756000" cy="216000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078306" y="3380467"/>
            <a:ext cx="1188000" cy="216000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078306" y="4291498"/>
            <a:ext cx="1296000" cy="216000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093296" y="2692633"/>
            <a:ext cx="1065010" cy="216000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048915" y="787534"/>
            <a:ext cx="2557983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Aguascalientes 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Baja California Sur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Campeche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Chiapas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Coahuila 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Colima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Estado de México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Hidalgo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Michoacán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Morelos 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Nayarit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Nuevo León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Oaxaca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Puebla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Querétaro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Quintana </a:t>
            </a:r>
            <a:r>
              <a:rPr lang="en-US" sz="15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Roo</a:t>
            </a:r>
            <a:endParaRPr lang="en-US" sz="15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Sinaloa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Sonora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Tabasco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Tamaulipas </a:t>
            </a:r>
          </a:p>
          <a:p>
            <a:pPr fontAlgn="b"/>
            <a:r>
              <a:rPr lang="en-US" sz="15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Yucatán</a:t>
            </a:r>
            <a:endParaRPr lang="en-US" sz="15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56" name="Char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297557"/>
              </p:ext>
            </p:extLst>
          </p:nvPr>
        </p:nvGraphicFramePr>
        <p:xfrm>
          <a:off x="4022408" y="1157685"/>
          <a:ext cx="4733201" cy="483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32386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4157770" y="1616863"/>
            <a:ext cx="2780590" cy="3736592"/>
          </a:xfrm>
          <a:prstGeom prst="rect">
            <a:avLst/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6102" y="1104900"/>
            <a:ext cx="3647390" cy="50863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236102" y="579562"/>
            <a:ext cx="364739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3600" b="1" spc="3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RESULTADOS</a:t>
            </a:r>
            <a:endParaRPr lang="es-ES_tradnl" sz="3600" b="1" spc="300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3307" y="1618508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DEL SLA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6" y="2274574"/>
            <a:ext cx="294982" cy="2949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6" y="3663621"/>
            <a:ext cx="294982" cy="2949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56" y="4348279"/>
            <a:ext cx="294982" cy="2949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56" y="4947553"/>
            <a:ext cx="294982" cy="2949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56" y="5565911"/>
            <a:ext cx="294982" cy="29498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03307" y="2285725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DEL SLA 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3307" y="3573602"/>
            <a:ext cx="29431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LEY DEL SLA 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3307" y="4266878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LEY DEL SLA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3307" y="4943878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DEL SLA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3307" y="5571820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SIN LEY DEL SLA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3307" y="2880327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LEY DEL SLA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56" y="1608404"/>
            <a:ext cx="294982" cy="2949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155" y="2959232"/>
            <a:ext cx="298959" cy="29895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3877172" y="-561130"/>
            <a:ext cx="2877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Durango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fontAlgn="b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Guanajuato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6465" y="1889462"/>
            <a:ext cx="3325747" cy="3335387"/>
          </a:xfrm>
          <a:prstGeom prst="rect">
            <a:avLst/>
          </a:prstGeom>
        </p:spPr>
      </p:pic>
      <p:sp>
        <p:nvSpPr>
          <p:cNvPr id="57" name="CuadroTexto 2"/>
          <p:cNvSpPr txBox="1"/>
          <p:nvPr/>
        </p:nvSpPr>
        <p:spPr>
          <a:xfrm>
            <a:off x="4157751" y="5321824"/>
            <a:ext cx="2780589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8CC63F"/>
                </a:solidFill>
                <a:latin typeface="Arial" charset="0"/>
                <a:ea typeface="Arial" charset="0"/>
                <a:cs typeface="Arial" charset="0"/>
              </a:rPr>
              <a:t>  Se sumaron </a:t>
            </a:r>
            <a:r>
              <a:rPr lang="es-ES" dirty="0">
                <a:solidFill>
                  <a:srgbClr val="8CC63F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es-ES" dirty="0" smtClean="0">
                <a:solidFill>
                  <a:srgbClr val="8CC63F"/>
                </a:solidFill>
                <a:latin typeface="Arial" charset="0"/>
                <a:ea typeface="Arial" charset="0"/>
                <a:cs typeface="Arial" charset="0"/>
              </a:rPr>
              <a:t> estados</a:t>
            </a:r>
            <a:endParaRPr lang="es-ES" dirty="0">
              <a:solidFill>
                <a:srgbClr val="8CC63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riangle 57"/>
          <p:cNvSpPr/>
          <p:nvPr/>
        </p:nvSpPr>
        <p:spPr>
          <a:xfrm rot="5400000">
            <a:off x="6812408" y="2891574"/>
            <a:ext cx="477054" cy="239344"/>
          </a:xfrm>
          <a:prstGeom prst="triangle">
            <a:avLst>
              <a:gd name="adj" fmla="val 48460"/>
            </a:avLst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085382" y="3203212"/>
            <a:ext cx="2947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2000" b="1" spc="15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LEY </a:t>
            </a:r>
            <a:r>
              <a:rPr lang="en-US" sz="2000" b="1" spc="15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DEL SLA </a:t>
            </a:r>
            <a:r>
              <a:rPr lang="en-US" sz="2000" b="1" spc="15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REGULAR</a:t>
            </a:r>
            <a:endParaRPr lang="en-US" sz="2000" b="1" spc="15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4376" y="5889793"/>
            <a:ext cx="566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s-ES_tradnl" sz="1200" dirty="0" smtClean="0">
                <a:latin typeface="Arial" charset="0"/>
                <a:ea typeface="Arial" charset="0"/>
                <a:cs typeface="Arial" charset="0"/>
              </a:rPr>
              <a:t>*Se tiene información de que se aprobó la ley pero falta revisar el dictamen final</a:t>
            </a:r>
            <a:endParaRPr lang="es-ES_tradnl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66247" y="1704769"/>
            <a:ext cx="1945083" cy="370114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266247" y="2598432"/>
            <a:ext cx="2226102" cy="370114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57886" y="3966348"/>
            <a:ext cx="1071995" cy="370114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66247" y="3513472"/>
            <a:ext cx="1385045" cy="370114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66246" y="4433060"/>
            <a:ext cx="2014633" cy="370114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66246" y="4895344"/>
            <a:ext cx="1385046" cy="370114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69055" y="1616863"/>
            <a:ext cx="25579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Baja California*</a:t>
            </a:r>
          </a:p>
          <a:p>
            <a:pPr fontAlgn="b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Durango</a:t>
            </a:r>
          </a:p>
          <a:p>
            <a:pPr fontAlgn="b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Ciudad de México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fontAlgn="b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Guanajuato</a:t>
            </a:r>
          </a:p>
          <a:p>
            <a:pPr fontAlgn="b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Guerrero*</a:t>
            </a:r>
          </a:p>
          <a:p>
            <a:pPr fontAlgn="b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Jalisco*</a:t>
            </a:r>
          </a:p>
          <a:p>
            <a:pPr fontAlgn="b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San Luis Potosí</a:t>
            </a:r>
          </a:p>
          <a:p>
            <a:pPr fontAlgn="b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Zacatecas </a:t>
            </a:r>
            <a:endParaRPr lang="en-U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318201"/>
              </p:ext>
            </p:extLst>
          </p:nvPr>
        </p:nvGraphicFramePr>
        <p:xfrm>
          <a:off x="7209793" y="1157685"/>
          <a:ext cx="4733201" cy="483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420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175095" y="1283465"/>
            <a:ext cx="2907434" cy="670085"/>
          </a:xfrm>
          <a:prstGeom prst="rect">
            <a:avLst/>
          </a:prstGeom>
          <a:solidFill>
            <a:srgbClr val="F8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36102" y="1104900"/>
            <a:ext cx="3647390" cy="50863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236102" y="579562"/>
            <a:ext cx="364739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3600" b="1" spc="3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RESULTADOS</a:t>
            </a:r>
            <a:endParaRPr lang="es-ES_tradnl" sz="3600" b="1" spc="300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657" y="1889462"/>
            <a:ext cx="3325747" cy="3335387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8097574" y="3044114"/>
            <a:ext cx="2947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2000" b="1" spc="15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INICIATIVA DE LEY DEL SLA SATISFACTORIA</a:t>
            </a:r>
            <a:endParaRPr lang="en-US" sz="2000" b="1" spc="15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03307" y="1618508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DEL SLA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56" y="2274574"/>
            <a:ext cx="294982" cy="29498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56" y="3663621"/>
            <a:ext cx="294982" cy="29498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56" y="4348279"/>
            <a:ext cx="294982" cy="29498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56" y="4947553"/>
            <a:ext cx="294982" cy="29498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156" y="5565911"/>
            <a:ext cx="294982" cy="294982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703307" y="2285725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DEL SLA 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03307" y="3573602"/>
            <a:ext cx="29431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LEY DEL SLA 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03307" y="4266878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LEY DEL SLA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03307" y="4943878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DEL SLA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3307" y="5571820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SIN LEY DEL SLA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03307" y="2880327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LEY DEL SLA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156" y="1608404"/>
            <a:ext cx="294982" cy="2949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155" y="2959232"/>
            <a:ext cx="298959" cy="298959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8742532" y="726768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Se sumaron 4 estados </a:t>
            </a:r>
            <a:endParaRPr lang="es-ES" dirty="0"/>
          </a:p>
        </p:txBody>
      </p:sp>
      <p:sp>
        <p:nvSpPr>
          <p:cNvPr id="38" name="Triangle 37"/>
          <p:cNvSpPr/>
          <p:nvPr/>
        </p:nvSpPr>
        <p:spPr>
          <a:xfrm rot="5400000">
            <a:off x="6926599" y="1488844"/>
            <a:ext cx="477054" cy="239344"/>
          </a:xfrm>
          <a:prstGeom prst="triangle">
            <a:avLst>
              <a:gd name="adj" fmla="val 48460"/>
            </a:avLst>
          </a:prstGeom>
          <a:solidFill>
            <a:srgbClr val="F8D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257886" y="1365321"/>
            <a:ext cx="2414320" cy="46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Tlaxcala* </a:t>
            </a:r>
          </a:p>
        </p:txBody>
      </p:sp>
      <p:sp>
        <p:nvSpPr>
          <p:cNvPr id="40" name="CuadroTexto 2"/>
          <p:cNvSpPr txBox="1"/>
          <p:nvPr/>
        </p:nvSpPr>
        <p:spPr>
          <a:xfrm>
            <a:off x="4175095" y="1952904"/>
            <a:ext cx="2907434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F8D700"/>
                </a:solidFill>
                <a:latin typeface="Arial" charset="0"/>
                <a:ea typeface="Arial" charset="0"/>
                <a:cs typeface="Arial" charset="0"/>
              </a:rPr>
              <a:t>Se sumó </a:t>
            </a:r>
            <a:r>
              <a:rPr lang="es-ES" sz="2000" dirty="0">
                <a:solidFill>
                  <a:srgbClr val="F8D70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s-ES" sz="2000" dirty="0" smtClean="0">
                <a:solidFill>
                  <a:srgbClr val="F8D700"/>
                </a:solidFill>
                <a:latin typeface="Arial" charset="0"/>
                <a:ea typeface="Arial" charset="0"/>
                <a:cs typeface="Arial" charset="0"/>
              </a:rPr>
              <a:t> estado </a:t>
            </a:r>
            <a:endParaRPr lang="es-ES" sz="2000" dirty="0">
              <a:solidFill>
                <a:srgbClr val="F8D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4376" y="5874803"/>
            <a:ext cx="7310014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>
              <a:lnSpc>
                <a:spcPct val="150000"/>
              </a:lnSpc>
            </a:pPr>
            <a:r>
              <a:rPr lang="es-ES_tradnl" sz="1100" dirty="0" smtClean="0">
                <a:latin typeface="Arial" charset="0"/>
                <a:ea typeface="Arial" charset="0"/>
                <a:cs typeface="Arial" charset="0"/>
              </a:rPr>
              <a:t>*Se tiene información de que el congreso sesionó el 18 de julio pero no hay información oficial sobre la aprobación</a:t>
            </a:r>
            <a:endParaRPr lang="es-ES_tradnl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56739" y="1446166"/>
            <a:ext cx="1289621" cy="370114"/>
          </a:xfrm>
          <a:prstGeom prst="rect">
            <a:avLst/>
          </a:prstGeom>
          <a:solidFill>
            <a:schemeClr val="tx1">
              <a:lumMod val="85000"/>
              <a:lumOff val="1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933569"/>
              </p:ext>
            </p:extLst>
          </p:nvPr>
        </p:nvGraphicFramePr>
        <p:xfrm>
          <a:off x="7209793" y="1157685"/>
          <a:ext cx="4733201" cy="483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826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36102" y="1104900"/>
            <a:ext cx="3647390" cy="50863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2" name="Rectangle 31"/>
          <p:cNvSpPr/>
          <p:nvPr/>
        </p:nvSpPr>
        <p:spPr>
          <a:xfrm>
            <a:off x="236102" y="579562"/>
            <a:ext cx="3647390" cy="646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3600" b="1" spc="3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RESULTADOS</a:t>
            </a:r>
            <a:endParaRPr lang="es-ES_tradnl" sz="3600" b="1" spc="300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03307" y="1618508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DEL SLA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6" y="2274574"/>
            <a:ext cx="294982" cy="29498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56" y="3663621"/>
            <a:ext cx="294982" cy="2949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56" y="4348279"/>
            <a:ext cx="294982" cy="2949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56" y="4947553"/>
            <a:ext cx="294982" cy="29498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156" y="5565911"/>
            <a:ext cx="294982" cy="29498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703307" y="2285725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DEL SLA 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3307" y="3573602"/>
            <a:ext cx="29431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LEY DEL SLA REGULAR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3307" y="4266878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LEY DEL SLA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3307" y="4943878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DEL SLA DEFICIENTE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3307" y="5571820"/>
            <a:ext cx="308737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SIN LEY DEL SLA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3307" y="2880327"/>
            <a:ext cx="308737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INICIATIVA DE LEY DEL SLA SATISFACTORIA</a:t>
            </a:r>
            <a:endParaRPr lang="en-US" sz="12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56" y="1608404"/>
            <a:ext cx="294982" cy="2949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155" y="2959232"/>
            <a:ext cx="298959" cy="298959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2248" y="1889462"/>
            <a:ext cx="3325747" cy="3335387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8111165" y="3187259"/>
            <a:ext cx="2947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en-US" sz="2000" b="1" spc="15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SIN INICIATIVA DE LEY DEL SLA</a:t>
            </a:r>
            <a:endParaRPr lang="en-US" sz="2000" b="1" spc="15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43296" y="1005019"/>
            <a:ext cx="3019934" cy="930876"/>
          </a:xfrm>
          <a:prstGeom prst="rect">
            <a:avLst/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/>
          <p:cNvSpPr/>
          <p:nvPr/>
        </p:nvSpPr>
        <p:spPr>
          <a:xfrm rot="5400000">
            <a:off x="6944375" y="1344748"/>
            <a:ext cx="477054" cy="239344"/>
          </a:xfrm>
          <a:prstGeom prst="triangle">
            <a:avLst>
              <a:gd name="adj" fmla="val 4846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43296" y="1086941"/>
            <a:ext cx="2633422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spcBef>
                <a:spcPts val="300"/>
              </a:spcBef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Chihuahua</a:t>
            </a:r>
          </a:p>
          <a:p>
            <a:pPr fontAlgn="b">
              <a:spcBef>
                <a:spcPts val="300"/>
              </a:spcBef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Veracruz</a:t>
            </a:r>
          </a:p>
        </p:txBody>
      </p:sp>
      <p:sp>
        <p:nvSpPr>
          <p:cNvPr id="30" name="CuadroTexto 2"/>
          <p:cNvSpPr txBox="1"/>
          <p:nvPr/>
        </p:nvSpPr>
        <p:spPr>
          <a:xfrm>
            <a:off x="4043295" y="1935895"/>
            <a:ext cx="3012843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880000"/>
                </a:solidFill>
                <a:latin typeface="Arial" charset="0"/>
                <a:ea typeface="Arial" charset="0"/>
                <a:cs typeface="Arial" charset="0"/>
              </a:rPr>
              <a:t>Permanecen 2 estados</a:t>
            </a:r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40570"/>
              </p:ext>
            </p:extLst>
          </p:nvPr>
        </p:nvGraphicFramePr>
        <p:xfrm>
          <a:off x="7209793" y="1157685"/>
          <a:ext cx="4733201" cy="483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5042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997" y="2018379"/>
            <a:ext cx="1127425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_tradnl" sz="4400" b="1" dirty="0">
                <a:solidFill>
                  <a:srgbClr val="43BFA4"/>
                </a:solidFill>
                <a:latin typeface="Arial Black" charset="0"/>
                <a:ea typeface="Arial Black" charset="0"/>
                <a:cs typeface="Arial Black" charset="0"/>
              </a:rPr>
              <a:t>E</a:t>
            </a:r>
            <a:r>
              <a:rPr lang="es-ES_tradnl" sz="4400" b="1" dirty="0" smtClean="0">
                <a:solidFill>
                  <a:srgbClr val="43BFA4"/>
                </a:solidFill>
                <a:latin typeface="Arial Black" charset="0"/>
                <a:ea typeface="Arial Black" charset="0"/>
                <a:cs typeface="Arial Black" charset="0"/>
              </a:rPr>
              <a:t>l</a:t>
            </a:r>
            <a:r>
              <a:rPr lang="es-ES_tradnl" sz="4400" b="1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4400" b="1" dirty="0">
                <a:solidFill>
                  <a:srgbClr val="43BFA4"/>
                </a:solidFill>
                <a:latin typeface="Arial Black" charset="0"/>
                <a:ea typeface="Arial Black" charset="0"/>
                <a:cs typeface="Arial Black" charset="0"/>
              </a:rPr>
              <a:t>IMCO, Transparencia Mexicana y la </a:t>
            </a:r>
            <a:r>
              <a:rPr lang="es-ES_tradnl" sz="4400" b="1" dirty="0" smtClean="0">
                <a:solidFill>
                  <a:srgbClr val="43BFA4"/>
                </a:solidFill>
                <a:latin typeface="Arial Black" charset="0"/>
                <a:ea typeface="Arial Black" charset="0"/>
                <a:cs typeface="Arial Black" charset="0"/>
              </a:rPr>
              <a:t>COPARMEX </a:t>
            </a:r>
            <a:r>
              <a:rPr lang="es-ES_tradnl" sz="4400" b="1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diseñamos la </a:t>
            </a:r>
            <a:r>
              <a:rPr lang="es-ES_tradnl" sz="4400" b="1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Modelo para los </a:t>
            </a:r>
            <a:r>
              <a:rPr lang="es-ES_tradnl" sz="4400" b="1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Sistemas Locales Anticorrupción (SLA).</a:t>
            </a:r>
            <a:endParaRPr lang="es-ES_tradnl" sz="4400" b="1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2633" y="574689"/>
            <a:ext cx="6673494" cy="569387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es-ES_tradnl" sz="31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OBSERVACIONES</a:t>
            </a:r>
            <a:r>
              <a:rPr lang="es-ES_tradnl" sz="3100" b="1" spc="150" dirty="0" smtClean="0">
                <a:solidFill>
                  <a:srgbClr val="FD3A5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s-ES_tradnl" sz="3100" b="1" spc="150" dirty="0" smtClean="0">
                <a:solidFill>
                  <a:srgbClr val="56D3B7"/>
                </a:solidFill>
                <a:latin typeface="Arial" charset="0"/>
                <a:ea typeface="Arial" charset="0"/>
                <a:cs typeface="Arial" charset="0"/>
              </a:rPr>
              <a:t>GENERALES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4629" y="1571368"/>
            <a:ext cx="107454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"/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Solamente Chihuahua y Veracruz permanecen sin una ley del SLA. En general, se observó un trabajo importante en la producción legislativa.</a:t>
            </a:r>
            <a:endParaRPr lang="es-ES_tradnl" sz="2200" dirty="0" smtClean="0">
              <a:latin typeface="Arial" charset="0"/>
              <a:ea typeface="Arial" charset="0"/>
              <a:cs typeface="Arial" charset="0"/>
            </a:endParaRPr>
          </a:p>
          <a:p>
            <a:pPr fontAlgn="b"/>
            <a:endParaRPr lang="es-ES_tradnl" sz="2400" dirty="0" smtClean="0">
              <a:latin typeface="Arial" charset="0"/>
              <a:ea typeface="Arial" charset="0"/>
              <a:cs typeface="Arial" charset="0"/>
            </a:endParaRPr>
          </a:p>
          <a:p>
            <a:pPr fontAlgn="b"/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En Hidalgo se agregaron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5 contralores municipales al Comité Coordinador, con valor de un voto en el </a:t>
            </a: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Comité, sin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embargo, ese voto se toma por mayoría. Ese consenso se pone en peligro ante la ausencia de uno de </a:t>
            </a:r>
            <a:r>
              <a:rPr lang="es-ES_tradnl" sz="2400" dirty="0" smtClean="0">
                <a:latin typeface="Arial" charset="0"/>
                <a:ea typeface="Arial" charset="0"/>
                <a:cs typeface="Arial" charset="0"/>
              </a:rPr>
              <a:t>los contralores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. </a:t>
            </a:r>
            <a:endParaRPr lang="es-ES_tradnl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val 7"/>
          <p:cNvSpPr/>
          <p:nvPr/>
        </p:nvSpPr>
        <p:spPr>
          <a:xfrm>
            <a:off x="522315" y="1721808"/>
            <a:ext cx="179026" cy="179026"/>
          </a:xfrm>
          <a:prstGeom prst="ellipse">
            <a:avLst/>
          </a:prstGeom>
          <a:solidFill>
            <a:srgbClr val="33333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7"/>
          <p:cNvSpPr/>
          <p:nvPr/>
        </p:nvSpPr>
        <p:spPr>
          <a:xfrm>
            <a:off x="575461" y="2820683"/>
            <a:ext cx="179026" cy="179026"/>
          </a:xfrm>
          <a:prstGeom prst="ellipse">
            <a:avLst/>
          </a:prstGeom>
          <a:solidFill>
            <a:srgbClr val="33333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404" y="577458"/>
            <a:ext cx="7252722" cy="584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spc="1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PREOCUPACIONES </a:t>
            </a:r>
            <a:r>
              <a:rPr lang="en-US" sz="3200" b="1" spc="150" dirty="0">
                <a:solidFill>
                  <a:srgbClr val="FD3A57"/>
                </a:solidFill>
                <a:latin typeface="Arial" charset="0"/>
                <a:ea typeface="Arial" charset="0"/>
                <a:cs typeface="Arial" charset="0"/>
              </a:rPr>
              <a:t>GENERALES</a:t>
            </a:r>
            <a:r>
              <a:rPr lang="en-US" sz="3200" b="1" spc="1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2856" y="1373609"/>
            <a:ext cx="2614389" cy="430887"/>
          </a:xfrm>
          <a:prstGeom prst="rect">
            <a:avLst/>
          </a:prstGeom>
          <a:solidFill>
            <a:srgbClr val="D7314A"/>
          </a:solidFill>
        </p:spPr>
        <p:txBody>
          <a:bodyPr wrap="square">
            <a:spAutoFit/>
          </a:bodyPr>
          <a:lstStyle/>
          <a:p>
            <a:endParaRPr lang="en-US" sz="2200" b="1" spc="1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3081" y="2704396"/>
            <a:ext cx="2614389" cy="430887"/>
          </a:xfrm>
          <a:prstGeom prst="rect">
            <a:avLst/>
          </a:prstGeom>
          <a:solidFill>
            <a:srgbClr val="D7314A"/>
          </a:solidFill>
        </p:spPr>
        <p:txBody>
          <a:bodyPr wrap="square">
            <a:spAutoFit/>
          </a:bodyPr>
          <a:lstStyle/>
          <a:p>
            <a:endParaRPr lang="en-US" sz="2200" b="1" spc="1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3081" y="4709227"/>
            <a:ext cx="3234310" cy="428400"/>
          </a:xfrm>
          <a:prstGeom prst="rect">
            <a:avLst/>
          </a:prstGeom>
          <a:solidFill>
            <a:srgbClr val="D7314A"/>
          </a:solidFill>
        </p:spPr>
        <p:txBody>
          <a:bodyPr wrap="square">
            <a:spAutoFit/>
          </a:bodyPr>
          <a:lstStyle/>
          <a:p>
            <a:endParaRPr lang="en-US" sz="2200" b="1" spc="1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6"/>
          <p:cNvSpPr/>
          <p:nvPr/>
        </p:nvSpPr>
        <p:spPr>
          <a:xfrm>
            <a:off x="448236" y="1323751"/>
            <a:ext cx="1139200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 la Ciudad de México se agregaron </a:t>
            </a:r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 miembros adicionales al Comité Coordinador: el Órgano de Control Interno del Congreso y e</a:t>
            </a:r>
            <a:r>
              <a:rPr lang="es-E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 Consejo </a:t>
            </a:r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Evaluación. </a:t>
            </a:r>
            <a:endParaRPr lang="es-ES" sz="2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s-ES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El </a:t>
            </a:r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nombramiento del Secretario Técnico es llevado a cabo por </a:t>
            </a:r>
            <a:r>
              <a:rPr lang="es-E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 Asamblea Legislativa de </a:t>
            </a:r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 Ciudad de México, sin respetar el modelo de la Ley General del SNA. </a:t>
            </a:r>
            <a:endParaRPr lang="es-ES" sz="2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2" indent="-342900">
              <a:buFont typeface="Arial" charset="0"/>
              <a:buChar char="•"/>
            </a:pPr>
            <a:r>
              <a:rPr lang="es-E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Adicionalmente</a:t>
            </a:r>
            <a:r>
              <a:rPr lang="es-E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se eliminaron los requisitos de no formar parte de un partido político o haber desempeñado cargo de elección popular en 4 años</a:t>
            </a:r>
            <a:r>
              <a:rPr lang="es-ES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s-ES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s-E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s-ES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 ley menciona una Comisión de Selección pero no especifica que debe estar compuesta por ciudadanos o algún otro de los requisitos considerados en el modelo del SNA.</a:t>
            </a:r>
            <a:endParaRPr lang="es-ES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0771" y="2231958"/>
            <a:ext cx="10754302" cy="677108"/>
          </a:xfrm>
          <a:prstGeom prst="rect">
            <a:avLst/>
          </a:prstGeom>
          <a:solidFill>
            <a:srgbClr val="DC8B00"/>
          </a:solidFill>
        </p:spPr>
        <p:txBody>
          <a:bodyPr wrap="square">
            <a:spAutoFit/>
          </a:bodyPr>
          <a:lstStyle/>
          <a:p>
            <a:r>
              <a:rPr lang="es-ES_tradnl" sz="3800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 la fecha límite, </a:t>
            </a:r>
            <a:r>
              <a:rPr lang="es-ES_tradnl" sz="3800" b="1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s-ES_tradnl" sz="3800" b="1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estados </a:t>
            </a:r>
            <a:r>
              <a:rPr lang="es-ES" sz="3600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aún </a:t>
            </a:r>
            <a:r>
              <a:rPr lang="es-ES" sz="3600" spc="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 tienen </a:t>
            </a:r>
            <a:r>
              <a:rPr lang="es-ES" sz="3600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una</a:t>
            </a:r>
          </a:p>
        </p:txBody>
      </p:sp>
      <p:sp>
        <p:nvSpPr>
          <p:cNvPr id="3" name="Rectangle 2"/>
          <p:cNvSpPr/>
          <p:nvPr/>
        </p:nvSpPr>
        <p:spPr>
          <a:xfrm>
            <a:off x="250771" y="2969026"/>
            <a:ext cx="10017491" cy="646331"/>
          </a:xfrm>
          <a:prstGeom prst="rect">
            <a:avLst/>
          </a:prstGeom>
          <a:solidFill>
            <a:srgbClr val="DC8B00"/>
          </a:solidFill>
        </p:spPr>
        <p:txBody>
          <a:bodyPr wrap="square">
            <a:spAutoFit/>
          </a:bodyPr>
          <a:lstStyle/>
          <a:p>
            <a:r>
              <a:rPr lang="es-ES" sz="3600" spc="1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ley </a:t>
            </a:r>
            <a:r>
              <a:rPr lang="es-ES" sz="3600" spc="1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para sus Sistemas Locales Anticorrupción</a:t>
            </a:r>
          </a:p>
        </p:txBody>
      </p:sp>
    </p:spTree>
    <p:extLst>
      <p:ext uri="{BB962C8B-B14F-4D97-AF65-F5344CB8AC3E}">
        <p14:creationId xmlns:p14="http://schemas.microsoft.com/office/powerpoint/2010/main" val="30707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32" y="1117780"/>
            <a:ext cx="6763592" cy="523220"/>
          </a:xfrm>
          <a:prstGeom prst="rect">
            <a:avLst/>
          </a:prstGeom>
          <a:solidFill>
            <a:srgbClr val="25947C"/>
          </a:solidFill>
        </p:spPr>
        <p:txBody>
          <a:bodyPr wrap="square">
            <a:spAutoFit/>
          </a:bodyPr>
          <a:lstStyle/>
          <a:p>
            <a:r>
              <a:rPr lang="es-ES" sz="28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29 estados ya </a:t>
            </a:r>
            <a:r>
              <a:rPr lang="es-ES_tradnl" sz="28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tienen la base legal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632" y="3309179"/>
            <a:ext cx="111232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>
              <a:lnSpc>
                <a:spcPct val="150000"/>
              </a:lnSpc>
              <a:buFont typeface="Arial"/>
              <a:buChar char="•"/>
            </a:pPr>
            <a:r>
              <a:rPr lang="es-ES_tradnl" sz="2800" spc="1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La construcción</a:t>
            </a:r>
            <a:r>
              <a:rPr lang="es-ES" sz="2800" spc="1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 administrativa de sus órganos</a:t>
            </a:r>
            <a:endParaRPr lang="es-ES_tradnl" sz="2800" spc="1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  <a:p>
            <a:pPr marL="233363" indent="-233363">
              <a:lnSpc>
                <a:spcPct val="150000"/>
              </a:lnSpc>
              <a:buFont typeface="Arial"/>
              <a:buChar char="•"/>
            </a:pPr>
            <a:r>
              <a:rPr lang="es-ES_tradnl" sz="2800" spc="1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Los procesos de designación</a:t>
            </a:r>
          </a:p>
          <a:p>
            <a:pPr marL="233363" indent="-233363">
              <a:lnSpc>
                <a:spcPct val="150000"/>
              </a:lnSpc>
              <a:buFont typeface="Arial"/>
              <a:buChar char="•"/>
            </a:pPr>
            <a:r>
              <a:rPr lang="es-ES_tradnl" sz="2800" spc="1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El inicio de funciones sustantivas</a:t>
            </a:r>
            <a:endParaRPr lang="es-ES" sz="2800" spc="1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632" y="1928207"/>
            <a:ext cx="9590990" cy="523220"/>
          </a:xfrm>
          <a:prstGeom prst="rect">
            <a:avLst/>
          </a:prstGeom>
          <a:solidFill>
            <a:srgbClr val="25947C"/>
          </a:solidFill>
        </p:spPr>
        <p:txBody>
          <a:bodyPr wrap="square">
            <a:spAutoFit/>
          </a:bodyPr>
          <a:lstStyle/>
          <a:p>
            <a:r>
              <a:rPr lang="es-ES_tradnl" sz="2800" b="1" spc="1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necesaria para continuar con el desarrollo de </a:t>
            </a:r>
            <a:r>
              <a:rPr lang="es-ES_tradnl" sz="28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sus</a:t>
            </a:r>
            <a:endParaRPr lang="es-ES_tradnl" sz="2800" b="1" spc="1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632" y="2738634"/>
            <a:ext cx="11123226" cy="523220"/>
          </a:xfrm>
          <a:prstGeom prst="rect">
            <a:avLst/>
          </a:prstGeom>
          <a:solidFill>
            <a:srgbClr val="25947C"/>
          </a:solidFill>
        </p:spPr>
        <p:txBody>
          <a:bodyPr wrap="square">
            <a:spAutoFit/>
          </a:bodyPr>
          <a:lstStyle/>
          <a:p>
            <a:r>
              <a:rPr lang="es-ES_tradnl" sz="2800" b="1" spc="15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Sistemas Locales Anticorrupción y pueden comenzar con: </a:t>
            </a:r>
          </a:p>
        </p:txBody>
      </p:sp>
    </p:spTree>
    <p:extLst>
      <p:ext uri="{BB962C8B-B14F-4D97-AF65-F5344CB8AC3E}">
        <p14:creationId xmlns:p14="http://schemas.microsoft.com/office/powerpoint/2010/main" val="11023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64" y="961581"/>
            <a:ext cx="2317108" cy="18377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6045" y="2497428"/>
            <a:ext cx="5510217" cy="630942"/>
          </a:xfrm>
          <a:prstGeom prst="rect">
            <a:avLst/>
          </a:prstGeom>
          <a:solidFill>
            <a:srgbClr val="D7314A"/>
          </a:solidFill>
        </p:spPr>
        <p:txBody>
          <a:bodyPr wrap="square">
            <a:spAutoFit/>
          </a:bodyPr>
          <a:lstStyle/>
          <a:p>
            <a:r>
              <a:rPr lang="es-ES_tradnl" sz="3500" b="1" spc="1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La fecha límite ya pasó</a:t>
            </a:r>
            <a:endParaRPr lang="en-US" sz="3500" b="1" spc="1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046" y="4454107"/>
            <a:ext cx="11190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spc="10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U</a:t>
            </a:r>
            <a:r>
              <a:rPr lang="es-ES_tradnl" sz="2000" spc="1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n mandato constitucional establecido en el Artículo 113</a:t>
            </a:r>
            <a:endParaRPr lang="es-ES_tradnl" sz="2000" spc="1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046" y="3826104"/>
            <a:ext cx="8671084" cy="630942"/>
          </a:xfrm>
          <a:prstGeom prst="rect">
            <a:avLst/>
          </a:prstGeom>
          <a:solidFill>
            <a:srgbClr val="D7314A"/>
          </a:solidFill>
        </p:spPr>
        <p:txBody>
          <a:bodyPr wrap="square">
            <a:spAutoFit/>
          </a:bodyPr>
          <a:lstStyle/>
          <a:p>
            <a:r>
              <a:rPr lang="es-ES_tradnl" sz="3500" b="1" spc="1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para que lleven a cabo su obligación</a:t>
            </a:r>
            <a:endParaRPr lang="en-US" sz="3500" b="1" spc="1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86046" y="3156944"/>
            <a:ext cx="10247108" cy="630942"/>
          </a:xfrm>
          <a:prstGeom prst="rect">
            <a:avLst/>
          </a:prstGeom>
          <a:solidFill>
            <a:srgbClr val="D7314A"/>
          </a:solidFill>
        </p:spPr>
        <p:txBody>
          <a:bodyPr wrap="square">
            <a:spAutoFit/>
          </a:bodyPr>
          <a:lstStyle/>
          <a:p>
            <a:r>
              <a:rPr lang="es-ES_tradnl" sz="3500" b="1" spc="1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Debemos presionar a </a:t>
            </a:r>
            <a:r>
              <a:rPr lang="es-ES_tradnl" sz="3500" b="1" spc="10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los Congresos </a:t>
            </a:r>
            <a:r>
              <a:rPr lang="es-ES_tradnl" sz="3500" b="1" spc="1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locales</a:t>
            </a:r>
            <a:endParaRPr lang="en-US" sz="3500" b="1" spc="1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8610" y="2336794"/>
            <a:ext cx="5724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MODELO PARA LOS SLA</a:t>
            </a:r>
            <a:endParaRPr lang="en-US" sz="2800" b="1" spc="1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082" y="2941134"/>
            <a:ext cx="11547894" cy="461665"/>
          </a:xfrm>
          <a:prstGeom prst="rect">
            <a:avLst/>
          </a:prstGeom>
          <a:solidFill>
            <a:srgbClr val="ECF1F4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spc="15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Los estados aún pueden aprovechar </a:t>
            </a:r>
            <a:r>
              <a:rPr lang="es-ES_tradnl" sz="2400" spc="15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la </a:t>
            </a:r>
            <a:r>
              <a:rPr lang="es-ES_tradnl" sz="2400" spc="15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Ley Modelo para </a:t>
            </a:r>
            <a:r>
              <a:rPr lang="es-ES_tradnl" sz="2400" spc="15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agilizar </a:t>
            </a:r>
            <a:r>
              <a:rPr lang="es-ES_tradnl" sz="2400" spc="15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los</a:t>
            </a:r>
            <a:endParaRPr lang="es-ES_tradnl" sz="2400" spc="15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202" y="4318264"/>
            <a:ext cx="7817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800" b="1" spc="15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LA LEY MODELO ESTÁ DISPONIBLE EN:</a:t>
            </a:r>
            <a:endParaRPr lang="es-ES_tradnl" sz="2800" b="1" spc="1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2402" y="4910955"/>
            <a:ext cx="1175724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ES_tradnl" sz="1600" spc="150" dirty="0" smtClean="0">
                <a:solidFill>
                  <a:srgbClr val="FD3A57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http</a:t>
            </a:r>
            <a:r>
              <a:rPr lang="es-ES_tradnl" sz="1600" spc="150" dirty="0">
                <a:solidFill>
                  <a:srgbClr val="FD3A57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://</a:t>
            </a:r>
            <a:r>
              <a:rPr lang="es-ES_tradnl" sz="1600" spc="150" dirty="0" smtClean="0">
                <a:solidFill>
                  <a:srgbClr val="FD3A57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imco.org.mx/politica_buen_gobierno/lanzamiento-de-la-ley-modelo-del-sistema-local-anticorrupcion</a:t>
            </a:r>
            <a:r>
              <a:rPr lang="es-ES_tradnl" sz="1600" spc="150" dirty="0" smtClean="0">
                <a:solidFill>
                  <a:srgbClr val="FD3A57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s-ES_tradnl" sz="1600" spc="150" dirty="0">
              <a:solidFill>
                <a:srgbClr val="FD3A5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59289" y="3399109"/>
            <a:ext cx="9583480" cy="461665"/>
          </a:xfrm>
          <a:prstGeom prst="rect">
            <a:avLst/>
          </a:prstGeom>
          <a:solidFill>
            <a:srgbClr val="ECF1F4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spc="15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procesos legislativos y evitar riesgos de inconstitucionalidad</a:t>
            </a:r>
            <a:endParaRPr lang="es-ES_tradnl" sz="2400" spc="15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480867" y="785847"/>
            <a:ext cx="1360064" cy="1294262"/>
            <a:chOff x="5415968" y="4452915"/>
            <a:chExt cx="1360064" cy="1294262"/>
          </a:xfrm>
        </p:grpSpPr>
        <p:sp>
          <p:nvSpPr>
            <p:cNvPr id="23" name="Oval 22"/>
            <p:cNvSpPr/>
            <p:nvPr/>
          </p:nvSpPr>
          <p:spPr>
            <a:xfrm>
              <a:off x="5484466" y="4488511"/>
              <a:ext cx="1223068" cy="122306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968" y="4452915"/>
              <a:ext cx="1360064" cy="1294262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1338390" y="1105346"/>
            <a:ext cx="4214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La fecha límite era el</a:t>
            </a:r>
            <a:endParaRPr lang="es-ES_tradnl" sz="3200" b="1" spc="15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09429" y="1105346"/>
            <a:ext cx="3802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b="1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18 de julio de 2017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479029" y="989993"/>
            <a:ext cx="9363740" cy="808074"/>
            <a:chOff x="1414130" y="4774019"/>
            <a:chExt cx="9363740" cy="80807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1414130" y="4774019"/>
              <a:ext cx="3933340" cy="0"/>
            </a:xfrm>
            <a:prstGeom prst="line">
              <a:avLst/>
            </a:prstGeom>
            <a:ln w="19050">
              <a:solidFill>
                <a:srgbClr val="ECF1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14130" y="5582093"/>
              <a:ext cx="3933340" cy="0"/>
            </a:xfrm>
            <a:prstGeom prst="line">
              <a:avLst/>
            </a:prstGeom>
            <a:ln w="19050">
              <a:solidFill>
                <a:srgbClr val="ECF1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44530" y="4774019"/>
              <a:ext cx="3933340" cy="0"/>
            </a:xfrm>
            <a:prstGeom prst="line">
              <a:avLst/>
            </a:prstGeom>
            <a:ln w="19050">
              <a:solidFill>
                <a:srgbClr val="ECF1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44530" y="5582093"/>
              <a:ext cx="3933340" cy="0"/>
            </a:xfrm>
            <a:prstGeom prst="line">
              <a:avLst/>
            </a:prstGeom>
            <a:ln w="19050">
              <a:solidFill>
                <a:srgbClr val="ECF1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3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80" y="1118180"/>
            <a:ext cx="6101445" cy="520758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55782" y="874316"/>
            <a:ext cx="10480437" cy="476092"/>
            <a:chOff x="825030" y="816260"/>
            <a:chExt cx="10480437" cy="476092"/>
          </a:xfrm>
        </p:grpSpPr>
        <p:sp>
          <p:nvSpPr>
            <p:cNvPr id="2" name="Rectangle 1"/>
            <p:cNvSpPr/>
            <p:nvPr/>
          </p:nvSpPr>
          <p:spPr>
            <a:xfrm>
              <a:off x="825030" y="816260"/>
              <a:ext cx="54695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Consulta</a:t>
              </a:r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 los </a:t>
              </a:r>
              <a:r>
                <a:rPr lang="en-US" sz="2400" b="1" dirty="0" err="1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avances</a:t>
              </a:r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 </a:t>
              </a:r>
              <a:r>
                <a:rPr lang="en-US" sz="2400" b="1" dirty="0" err="1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por</a:t>
              </a:r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 </a:t>
              </a:r>
              <a:r>
                <a:rPr lang="en-US" sz="2400" b="1" dirty="0" err="1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estado</a:t>
              </a:r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</a:rPr>
                <a:t> en 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209211" y="830687"/>
              <a:ext cx="5096256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D3A57"/>
                  </a:solidFill>
                  <a:latin typeface="Arial" charset="0"/>
                  <a:ea typeface="Arial" charset="0"/>
                  <a:cs typeface="Arial" charset="0"/>
                </a:rPr>
                <a:t> </a:t>
              </a:r>
              <a:r>
                <a:rPr lang="en-US" sz="2400" b="1" dirty="0" err="1" smtClean="0">
                  <a:solidFill>
                    <a:srgbClr val="FD3A57"/>
                  </a:solidFill>
                  <a:latin typeface="Arial" charset="0"/>
                  <a:ea typeface="Arial" charset="0"/>
                  <a:cs typeface="Arial" charset="0"/>
                </a:rPr>
                <a:t>www.semaforoanticorrupcion.mx</a:t>
              </a:r>
              <a:endParaRPr lang="en-US" sz="2400" b="1" dirty="0">
                <a:solidFill>
                  <a:srgbClr val="FD3A5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9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297" y="2490782"/>
            <a:ext cx="3512703" cy="2732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631" y="588773"/>
            <a:ext cx="766537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3600" b="1" spc="300" dirty="0" smtClean="0">
                <a:solidFill>
                  <a:srgbClr val="4C6FB2"/>
                </a:solidFill>
                <a:latin typeface="Arial" charset="0"/>
                <a:ea typeface="Arial" charset="0"/>
                <a:cs typeface="Arial" charset="0"/>
              </a:rPr>
              <a:t>LEY MODELO PARA LOS SLA</a:t>
            </a:r>
            <a:endParaRPr lang="es-ES_tradnl" sz="3600" b="1" spc="300" dirty="0">
              <a:solidFill>
                <a:srgbClr val="4C6FB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26" y="2092569"/>
            <a:ext cx="6683295" cy="584775"/>
          </a:xfrm>
          <a:prstGeom prst="rect">
            <a:avLst/>
          </a:prstGeom>
          <a:solidFill>
            <a:srgbClr val="355694"/>
          </a:solidFill>
        </p:spPr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es-ES_tradnl" sz="3200" b="1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resentada </a:t>
            </a:r>
            <a:r>
              <a:rPr lang="es-ES_tradnl" sz="3200" b="1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en diciembre de </a:t>
            </a:r>
            <a:r>
              <a:rPr lang="es-ES_tradnl" sz="3200" b="1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2016</a:t>
            </a:r>
            <a:endParaRPr lang="es-ES_tradnl" sz="3200" b="1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368" y="2854273"/>
            <a:ext cx="9955217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200" spc="1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Es una </a:t>
            </a:r>
            <a:r>
              <a:rPr lang="es-ES_tradnl" sz="3200" spc="10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adaptación equivalente a la </a:t>
            </a:r>
            <a:r>
              <a:rPr lang="es-ES_tradnl" sz="3200" spc="1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Ley General</a:t>
            </a:r>
            <a:endParaRPr lang="es-ES_tradnl" sz="3200" spc="1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2728" y="3044650"/>
            <a:ext cx="179026" cy="179026"/>
          </a:xfrm>
          <a:prstGeom prst="ellipse">
            <a:avLst/>
          </a:prstGeom>
          <a:solidFill>
            <a:srgbClr val="ECF1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2369" y="3373693"/>
            <a:ext cx="108623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200" spc="1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del Sistema Nacional Anticorrupción (SNA)</a:t>
            </a:r>
          </a:p>
          <a:p>
            <a:r>
              <a:rPr lang="es-ES_tradnl" sz="3200" spc="1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y su objetivo es </a:t>
            </a:r>
            <a:r>
              <a:rPr lang="es-ES_tradnl" sz="3200" spc="100" dirty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ser una guía simple para los estados.</a:t>
            </a:r>
          </a:p>
          <a:p>
            <a:endParaRPr lang="es-ES_tradnl" sz="3200" spc="1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32631" y="2217679"/>
            <a:ext cx="104001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Presentación del Semáforo Anticorrupción, 28 de febrero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Primera </a:t>
            </a: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actualización, </a:t>
            </a:r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5 de </a:t>
            </a: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abril*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Segunda actualización, 29 de mayo**</a:t>
            </a:r>
          </a:p>
          <a:p>
            <a:endParaRPr lang="es-MX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232631" y="727598"/>
            <a:ext cx="9546636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2800" b="1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Comprometidos con la implementación del SNA hemos</a:t>
            </a:r>
            <a:endParaRPr lang="es-ES_tradnl" sz="2800" b="1" dirty="0" smtClean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631" y="1386284"/>
            <a:ext cx="6120043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realizado los siguientes esfuerzos: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910849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spc="100" dirty="0" smtClean="0">
                <a:solidFill>
                  <a:srgbClr val="4C6FB2"/>
                </a:solidFill>
                <a:latin typeface="Arial" charset="0"/>
                <a:ea typeface="Arial" charset="0"/>
                <a:cs typeface="Arial" charset="0"/>
              </a:rPr>
              <a:t>Hoy </a:t>
            </a:r>
            <a:r>
              <a:rPr lang="es-MX" sz="2800" b="1" spc="100" dirty="0">
                <a:solidFill>
                  <a:srgbClr val="4C6FB2"/>
                </a:solidFill>
                <a:latin typeface="Arial" charset="0"/>
                <a:ea typeface="Arial" charset="0"/>
                <a:cs typeface="Arial" charset="0"/>
              </a:rPr>
              <a:t>presentamos </a:t>
            </a:r>
            <a:r>
              <a:rPr lang="es-MX" sz="2800" b="1" spc="100" dirty="0" smtClean="0">
                <a:solidFill>
                  <a:srgbClr val="4C6FB2"/>
                </a:solidFill>
                <a:latin typeface="Arial" charset="0"/>
                <a:ea typeface="Arial" charset="0"/>
                <a:cs typeface="Arial" charset="0"/>
              </a:rPr>
              <a:t>la última actualización al 18 de julio, </a:t>
            </a:r>
          </a:p>
          <a:p>
            <a:pPr algn="ctr"/>
            <a:r>
              <a:rPr lang="es-MX" sz="2800" b="1" spc="100" dirty="0" smtClean="0">
                <a:solidFill>
                  <a:srgbClr val="4C6FB2"/>
                </a:solidFill>
                <a:latin typeface="Arial" charset="0"/>
                <a:ea typeface="Arial" charset="0"/>
                <a:cs typeface="Arial" charset="0"/>
              </a:rPr>
              <a:t>fecha límite establecida en la Constitución</a:t>
            </a:r>
          </a:p>
        </p:txBody>
      </p:sp>
      <p:sp>
        <p:nvSpPr>
          <p:cNvPr id="9" name="Rectangle 17"/>
          <p:cNvSpPr/>
          <p:nvPr/>
        </p:nvSpPr>
        <p:spPr>
          <a:xfrm>
            <a:off x="232630" y="5745868"/>
            <a:ext cx="63824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*Correspondiente a marzo</a:t>
            </a:r>
          </a:p>
          <a:p>
            <a:r>
              <a:rPr lang="es-ES_tradnl" sz="1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**Correspondiente a abril y hasta el 18 de mayo</a:t>
            </a:r>
            <a:endParaRPr lang="es-ES_tradnl" sz="12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232631" y="727598"/>
            <a:ext cx="8186155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Los resultados de la segunda actualización del </a:t>
            </a:r>
          </a:p>
        </p:txBody>
      </p:sp>
      <p:sp>
        <p:nvSpPr>
          <p:cNvPr id="4" name="Rectangle 6"/>
          <p:cNvSpPr/>
          <p:nvPr/>
        </p:nvSpPr>
        <p:spPr>
          <a:xfrm>
            <a:off x="232632" y="1386284"/>
            <a:ext cx="8343809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Semáforo Anticorrupción al 29 de mayo fueron: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8309" y="2485491"/>
            <a:ext cx="6642176" cy="738664"/>
          </a:xfrm>
          <a:prstGeom prst="rect">
            <a:avLst/>
          </a:prstGeom>
          <a:solidFill>
            <a:srgbClr val="43BFA4"/>
          </a:solidFill>
        </p:spPr>
        <p:txBody>
          <a:bodyPr wrap="square">
            <a:spAutoFit/>
          </a:bodyPr>
          <a:lstStyle/>
          <a:p>
            <a:pPr marL="319088" indent="-319088">
              <a:lnSpc>
                <a:spcPct val="150000"/>
              </a:lnSpc>
              <a:buFont typeface="Arial" charset="0"/>
              <a:buChar char="•"/>
            </a:pPr>
            <a:r>
              <a:rPr lang="es-ES_tradnl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22 </a:t>
            </a:r>
            <a:r>
              <a:rPr lang="es-ES_tradnl" sz="28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estados </a:t>
            </a:r>
            <a:r>
              <a:rPr lang="es-ES_tradnl" sz="2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con </a:t>
            </a:r>
            <a:r>
              <a:rPr lang="es-ES_tradnl" sz="280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reforma constitucional</a:t>
            </a:r>
            <a:endParaRPr lang="es-ES_tradnl" sz="2800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308" y="3359621"/>
            <a:ext cx="8770781" cy="738664"/>
          </a:xfrm>
          <a:prstGeom prst="rect">
            <a:avLst/>
          </a:prstGeom>
          <a:solidFill>
            <a:srgbClr val="FBB03B"/>
          </a:solidFill>
        </p:spPr>
        <p:txBody>
          <a:bodyPr wrap="square">
            <a:spAutoFit/>
          </a:bodyPr>
          <a:lstStyle/>
          <a:p>
            <a:pPr marL="319088" indent="-319088">
              <a:lnSpc>
                <a:spcPct val="150000"/>
              </a:lnSpc>
              <a:buFont typeface="Arial" charset="0"/>
              <a:buChar char="•"/>
            </a:pPr>
            <a:r>
              <a:rPr lang="es-ES_tradnl" sz="28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1 estado </a:t>
            </a:r>
            <a:r>
              <a:rPr lang="es-ES_tradnl" sz="2800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con una reforma </a:t>
            </a:r>
            <a:r>
              <a:rPr lang="es-ES_tradnl" sz="280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constitucional </a:t>
            </a:r>
            <a:r>
              <a:rPr lang="es-ES_tradnl" sz="280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deficiente</a:t>
            </a:r>
            <a:endParaRPr lang="es-ES_tradnl" sz="2800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8307" y="4233752"/>
            <a:ext cx="8180479" cy="738664"/>
          </a:xfrm>
          <a:prstGeom prst="rect">
            <a:avLst/>
          </a:prstGeom>
          <a:solidFill>
            <a:srgbClr val="FD3A57"/>
          </a:solidFill>
        </p:spPr>
        <p:txBody>
          <a:bodyPr wrap="square">
            <a:spAutoFit/>
          </a:bodyPr>
          <a:lstStyle/>
          <a:p>
            <a:pPr marL="319088" indent="-319088">
              <a:lnSpc>
                <a:spcPct val="150000"/>
              </a:lnSpc>
              <a:buFont typeface="Arial" charset="0"/>
              <a:buChar char="•"/>
            </a:pPr>
            <a:r>
              <a:rPr lang="es-ES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 </a:t>
            </a:r>
            <a:r>
              <a:rPr lang="es-E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estados </a:t>
            </a:r>
            <a:r>
              <a:rPr lang="es-ES" sz="28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sin </a:t>
            </a:r>
            <a:r>
              <a:rPr lang="es-ES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propuestas para diseñar su SLA </a:t>
            </a:r>
            <a:endParaRPr lang="es-ES_tradnl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7763" y="2630124"/>
            <a:ext cx="102678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3600" b="1" spc="300" dirty="0" smtClean="0">
                <a:solidFill>
                  <a:srgbClr val="43BFA4"/>
                </a:solidFill>
                <a:latin typeface="Arial" charset="0"/>
                <a:ea typeface="Arial" charset="0"/>
                <a:cs typeface="Arial" charset="0"/>
              </a:rPr>
              <a:t>¿QUÉ ESTADOS CUMPLIERON </a:t>
            </a:r>
            <a:r>
              <a:rPr lang="es-ES_tradnl" sz="3600" b="1" spc="300" dirty="0">
                <a:solidFill>
                  <a:srgbClr val="43BFA4"/>
                </a:solidFill>
                <a:latin typeface="Arial" charset="0"/>
                <a:ea typeface="Arial" charset="0"/>
                <a:cs typeface="Arial" charset="0"/>
              </a:rPr>
              <a:t>CON 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29527" y="3460427"/>
            <a:ext cx="873294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3600" b="1" spc="300" dirty="0" smtClean="0">
                <a:solidFill>
                  <a:srgbClr val="43BFA4"/>
                </a:solidFill>
                <a:latin typeface="Arial" charset="0"/>
                <a:ea typeface="Arial" charset="0"/>
                <a:cs typeface="Arial" charset="0"/>
              </a:rPr>
              <a:t>IMPLEMENTACIÓN DE SUS SLA?</a:t>
            </a:r>
            <a:endParaRPr lang="es-ES_tradnl" sz="3600" b="1" spc="300" dirty="0">
              <a:solidFill>
                <a:srgbClr val="43BFA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2052" y="4340887"/>
            <a:ext cx="10267896" cy="100483"/>
          </a:xfrm>
          <a:prstGeom prst="rect">
            <a:avLst/>
          </a:prstGeom>
          <a:solidFill>
            <a:srgbClr val="EC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2052" y="4340887"/>
            <a:ext cx="366926" cy="100483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81211 2.22222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632" y="588773"/>
            <a:ext cx="11559034" cy="630942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es-ES" sz="3500" b="1" spc="3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¿QUÉ ES EL SEMÁFORO ANTICORRUPCIÓN?</a:t>
            </a:r>
            <a:endParaRPr lang="es-ES_tradnl" sz="3500" b="1" spc="3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632" y="1585008"/>
            <a:ext cx="10557288" cy="584775"/>
          </a:xfrm>
          <a:prstGeom prst="rect">
            <a:avLst/>
          </a:prstGeom>
          <a:solidFill>
            <a:srgbClr val="43BFA4"/>
          </a:solidFill>
        </p:spPr>
        <p:txBody>
          <a:bodyPr wrap="square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Parámetro </a:t>
            </a:r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evaluación de la reforma </a:t>
            </a:r>
            <a:r>
              <a:rPr lang="es-ES_tradnl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constitucional</a:t>
            </a:r>
            <a:endParaRPr lang="es-ES_tradnl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632" y="2169920"/>
            <a:ext cx="9797488" cy="584775"/>
          </a:xfrm>
          <a:prstGeom prst="rect">
            <a:avLst/>
          </a:prstGeom>
          <a:solidFill>
            <a:srgbClr val="43BFA4"/>
          </a:solidFill>
        </p:spPr>
        <p:txBody>
          <a:bodyPr wrap="square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 de la Ley del Sistema Local Anticorrupción y su</a:t>
            </a:r>
            <a:endParaRPr lang="es-ES_tradnl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632" y="3485264"/>
            <a:ext cx="115590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000" dirty="0" smtClean="0">
                <a:latin typeface="Arial" charset="0"/>
                <a:ea typeface="Arial" charset="0"/>
                <a:cs typeface="Arial" charset="0"/>
              </a:rPr>
              <a:t>Documenta y estudia la calidad de la actividad legislativa en los estados, con base en las:</a:t>
            </a:r>
            <a:endParaRPr lang="es-ES_tradnl" sz="30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6857" y="4779657"/>
            <a:ext cx="179026" cy="179026"/>
          </a:xfrm>
          <a:prstGeom prst="ellipse">
            <a:avLst/>
          </a:prstGeom>
          <a:solidFill>
            <a:srgbClr val="43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4602" y="4450022"/>
            <a:ext cx="48237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 lvl="1">
              <a:lnSpc>
                <a:spcPct val="150000"/>
              </a:lnSpc>
            </a:pPr>
            <a:r>
              <a:rPr lang="es-ES_tradnl" sz="2800" dirty="0" smtClean="0">
                <a:latin typeface="Arial" charset="0"/>
                <a:ea typeface="Arial" charset="0"/>
                <a:cs typeface="Arial" charset="0"/>
              </a:rPr>
              <a:t>Constituciones locales</a:t>
            </a:r>
          </a:p>
          <a:p>
            <a:pPr marL="11113" lvl="1">
              <a:lnSpc>
                <a:spcPct val="150000"/>
              </a:lnSpc>
            </a:pPr>
            <a:r>
              <a:rPr lang="es-ES_tradnl" sz="2800" dirty="0" smtClean="0">
                <a:latin typeface="Arial" charset="0"/>
                <a:ea typeface="Arial" charset="0"/>
                <a:cs typeface="Arial" charset="0"/>
              </a:rPr>
              <a:t>Agendas legislativas locales</a:t>
            </a:r>
          </a:p>
        </p:txBody>
      </p:sp>
      <p:sp>
        <p:nvSpPr>
          <p:cNvPr id="11" name="Oval 10"/>
          <p:cNvSpPr/>
          <p:nvPr/>
        </p:nvSpPr>
        <p:spPr>
          <a:xfrm>
            <a:off x="446857" y="5403012"/>
            <a:ext cx="179026" cy="179026"/>
          </a:xfrm>
          <a:prstGeom prst="ellipse">
            <a:avLst/>
          </a:prstGeom>
          <a:solidFill>
            <a:srgbClr val="43B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2632" y="2713571"/>
            <a:ext cx="3434395" cy="584775"/>
          </a:xfrm>
          <a:prstGeom prst="rect">
            <a:avLst/>
          </a:prstGeom>
          <a:solidFill>
            <a:srgbClr val="43BFA4"/>
          </a:solidFill>
        </p:spPr>
        <p:txBody>
          <a:bodyPr wrap="square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implementación</a:t>
            </a:r>
            <a:endParaRPr lang="es-ES_tradnl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632" y="588773"/>
            <a:ext cx="6723340" cy="646331"/>
          </a:xfrm>
          <a:prstGeom prst="rect">
            <a:avLst/>
          </a:prstGeom>
          <a:solidFill>
            <a:srgbClr val="333333"/>
          </a:solidFill>
        </p:spPr>
        <p:txBody>
          <a:bodyPr wrap="square">
            <a:spAutoFit/>
          </a:bodyPr>
          <a:lstStyle/>
          <a:p>
            <a:r>
              <a:rPr lang="es-ES_tradnl" sz="3600" b="1" spc="300" dirty="0" smtClean="0">
                <a:solidFill>
                  <a:srgbClr val="ECF1F4"/>
                </a:solidFill>
                <a:latin typeface="Arial" charset="0"/>
                <a:ea typeface="Arial" charset="0"/>
                <a:cs typeface="Arial" charset="0"/>
              </a:rPr>
              <a:t>METODOLOGÍA GENERAL</a:t>
            </a:r>
            <a:endParaRPr lang="es-ES_tradnl" sz="3600" b="1" spc="300" dirty="0">
              <a:solidFill>
                <a:srgbClr val="ECF1F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632" y="1863297"/>
            <a:ext cx="10471227" cy="584775"/>
          </a:xfrm>
          <a:prstGeom prst="rect">
            <a:avLst/>
          </a:prstGeom>
          <a:solidFill>
            <a:srgbClr val="FFA000"/>
          </a:solidFill>
        </p:spPr>
        <p:txBody>
          <a:bodyPr wrap="square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Compilación de la </a:t>
            </a:r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actividad legislativa (Constitución,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632" y="3588387"/>
            <a:ext cx="10332395" cy="584775"/>
          </a:xfrm>
          <a:prstGeom prst="rect">
            <a:avLst/>
          </a:prstGeom>
          <a:solidFill>
            <a:srgbClr val="FD3A57"/>
          </a:solidFill>
        </p:spPr>
        <p:txBody>
          <a:bodyPr wrap="square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Análisis </a:t>
            </a:r>
            <a:r>
              <a:rPr lang="es-ES_tradnl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actividad legislativa a partir de la matriz:</a:t>
            </a:r>
          </a:p>
        </p:txBody>
      </p:sp>
      <p:sp>
        <p:nvSpPr>
          <p:cNvPr id="9" name="Oval 8"/>
          <p:cNvSpPr/>
          <p:nvPr/>
        </p:nvSpPr>
        <p:spPr>
          <a:xfrm>
            <a:off x="446857" y="4617491"/>
            <a:ext cx="179026" cy="179026"/>
          </a:xfrm>
          <a:prstGeom prst="ellipse">
            <a:avLst/>
          </a:prstGeom>
          <a:solidFill>
            <a:srgbClr val="FD3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4602" y="4287856"/>
            <a:ext cx="109016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800" b="1" dirty="0" smtClean="0">
                <a:latin typeface="Arial" charset="0"/>
                <a:ea typeface="Arial" charset="0"/>
                <a:cs typeface="Arial" charset="0"/>
              </a:rPr>
              <a:t>10 criterios </a:t>
            </a:r>
            <a:r>
              <a:rPr lang="es-ES_tradnl" sz="2800" dirty="0">
                <a:latin typeface="Arial" charset="0"/>
                <a:ea typeface="Arial" charset="0"/>
                <a:cs typeface="Arial" charset="0"/>
              </a:rPr>
              <a:t>para la reforma constitucional</a:t>
            </a:r>
          </a:p>
          <a:p>
            <a:pPr>
              <a:lnSpc>
                <a:spcPct val="150000"/>
              </a:lnSpc>
            </a:pPr>
            <a:r>
              <a:rPr lang="es-ES_tradnl" sz="2800" b="1" dirty="0">
                <a:latin typeface="Arial" charset="0"/>
                <a:ea typeface="Arial" charset="0"/>
                <a:cs typeface="Arial" charset="0"/>
              </a:rPr>
              <a:t>30 criterios </a:t>
            </a:r>
            <a:r>
              <a:rPr lang="es-ES_tradnl" sz="2800" dirty="0">
                <a:latin typeface="Arial" charset="0"/>
                <a:ea typeface="Arial" charset="0"/>
                <a:cs typeface="Arial" charset="0"/>
              </a:rPr>
              <a:t>para la </a:t>
            </a:r>
            <a:r>
              <a:rPr lang="es-ES_tradnl" sz="2800" dirty="0" smtClean="0">
                <a:latin typeface="Arial" charset="0"/>
                <a:ea typeface="Arial" charset="0"/>
                <a:cs typeface="Arial" charset="0"/>
              </a:rPr>
              <a:t>Ley </a:t>
            </a:r>
            <a:r>
              <a:rPr lang="es-ES_tradnl" sz="2800" dirty="0">
                <a:latin typeface="Arial" charset="0"/>
                <a:ea typeface="Arial" charset="0"/>
                <a:cs typeface="Arial" charset="0"/>
              </a:rPr>
              <a:t>del </a:t>
            </a:r>
            <a:r>
              <a:rPr lang="es-ES_tradnl" sz="2800" dirty="0" smtClean="0">
                <a:latin typeface="Arial" charset="0"/>
                <a:ea typeface="Arial" charset="0"/>
                <a:cs typeface="Arial" charset="0"/>
              </a:rPr>
              <a:t>Sistema Local Anticorrupción</a:t>
            </a:r>
            <a:endParaRPr lang="es-ES_tradnl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46857" y="5240846"/>
            <a:ext cx="179026" cy="179026"/>
          </a:xfrm>
          <a:prstGeom prst="ellipse">
            <a:avLst/>
          </a:prstGeom>
          <a:solidFill>
            <a:srgbClr val="FD3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2632" y="2448072"/>
            <a:ext cx="9553919" cy="584775"/>
          </a:xfrm>
          <a:prstGeom prst="rect">
            <a:avLst/>
          </a:prstGeom>
          <a:solidFill>
            <a:srgbClr val="FFA000"/>
          </a:solidFill>
        </p:spPr>
        <p:txBody>
          <a:bodyPr wrap="square">
            <a:spAutoFit/>
          </a:bodyPr>
          <a:lstStyle/>
          <a:p>
            <a:r>
              <a:rPr lang="es-ES_tradnl" sz="32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iniciativas de reforma, leyes e iniciativas de ley)</a:t>
            </a:r>
            <a:endParaRPr lang="es-ES_tradnl" sz="3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1564</Words>
  <Application>Microsoft Macintosh PowerPoint</Application>
  <PresentationFormat>Widescreen</PresentationFormat>
  <Paragraphs>294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 Black</vt:lpstr>
      <vt:lpstr>Calibri</vt:lpstr>
      <vt:lpstr>Calibri Light</vt:lpstr>
      <vt:lpstr>Arial</vt:lpstr>
      <vt:lpstr>Arial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Instituto Mexicano para la Competitividad AC</dc:creator>
  <cp:lastModifiedBy>Marina Fortuño</cp:lastModifiedBy>
  <cp:revision>268</cp:revision>
  <dcterms:created xsi:type="dcterms:W3CDTF">2017-02-23T17:10:47Z</dcterms:created>
  <dcterms:modified xsi:type="dcterms:W3CDTF">2017-07-19T18:43:53Z</dcterms:modified>
</cp:coreProperties>
</file>